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303" r:id="rId5"/>
    <p:sldId id="306" r:id="rId6"/>
    <p:sldId id="259" r:id="rId7"/>
    <p:sldId id="260" r:id="rId8"/>
    <p:sldId id="261" r:id="rId9"/>
    <p:sldId id="262" r:id="rId10"/>
    <p:sldId id="31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11" r:id="rId20"/>
    <p:sldId id="312" r:id="rId21"/>
    <p:sldId id="274" r:id="rId22"/>
    <p:sldId id="275" r:id="rId23"/>
    <p:sldId id="315" r:id="rId24"/>
    <p:sldId id="276" r:id="rId25"/>
    <p:sldId id="277" r:id="rId26"/>
    <p:sldId id="278" r:id="rId27"/>
    <p:sldId id="279" r:id="rId28"/>
    <p:sldId id="307" r:id="rId29"/>
    <p:sldId id="308" r:id="rId30"/>
    <p:sldId id="310" r:id="rId31"/>
    <p:sldId id="309" r:id="rId32"/>
    <p:sldId id="304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305" r:id="rId49"/>
    <p:sldId id="296" r:id="rId50"/>
    <p:sldId id="297" r:id="rId51"/>
    <p:sldId id="298" r:id="rId52"/>
    <p:sldId id="299" r:id="rId53"/>
    <p:sldId id="300" r:id="rId54"/>
    <p:sldId id="301" r:id="rId55"/>
    <p:sldId id="302" r:id="rId56"/>
  </p:sldIdLst>
  <p:sldSz cx="18288000" cy="10287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Josefin Sans" panose="020B0604020202020204" charset="0"/>
      <p:regular r:id="rId61"/>
      <p:bold r:id="rId62"/>
    </p:embeddedFont>
    <p:embeddedFont>
      <p:font typeface="Josefin Sans Bold" panose="020B0604020202020204" charset="0"/>
      <p:regular r:id="rId63"/>
      <p:bold r:id="rId64"/>
      <p:italic r:id="rId65"/>
      <p:boldItalic r:id="rId66"/>
    </p:embeddedFont>
    <p:embeddedFont>
      <p:font typeface="League Spartan" panose="020B0604020202020204" charset="0"/>
      <p:regular r:id="rId67"/>
      <p:bold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1" autoAdjust="0"/>
    <p:restoredTop sz="94539" autoAdjust="0"/>
  </p:normalViewPr>
  <p:slideViewPr>
    <p:cSldViewPr>
      <p:cViewPr varScale="1">
        <p:scale>
          <a:sx n="46" d="100"/>
          <a:sy n="46" d="100"/>
        </p:scale>
        <p:origin x="9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8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0.sv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15127804" y="5465812"/>
            <a:ext cx="4262991" cy="4262991"/>
          </a:xfrm>
          <a:custGeom>
            <a:avLst/>
            <a:gdLst/>
            <a:ahLst/>
            <a:cxnLst/>
            <a:rect l="l" t="t" r="r" b="b"/>
            <a:pathLst>
              <a:path w="4262991" h="4262991">
                <a:moveTo>
                  <a:pt x="0" y="0"/>
                </a:moveTo>
                <a:lnTo>
                  <a:pt x="4262992" y="0"/>
                </a:lnTo>
                <a:lnTo>
                  <a:pt x="4262992" y="4262991"/>
                </a:lnTo>
                <a:lnTo>
                  <a:pt x="0" y="4262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026893" y="3012004"/>
            <a:ext cx="4262991" cy="4262991"/>
          </a:xfrm>
          <a:custGeom>
            <a:avLst/>
            <a:gdLst/>
            <a:ahLst/>
            <a:cxnLst/>
            <a:rect l="l" t="t" r="r" b="b"/>
            <a:pathLst>
              <a:path w="4262991" h="4262991">
                <a:moveTo>
                  <a:pt x="0" y="0"/>
                </a:moveTo>
                <a:lnTo>
                  <a:pt x="4262991" y="0"/>
                </a:lnTo>
                <a:lnTo>
                  <a:pt x="4262991" y="4262992"/>
                </a:lnTo>
                <a:lnTo>
                  <a:pt x="0" y="4262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143526" y="7597308"/>
            <a:ext cx="8233265" cy="8233265"/>
          </a:xfrm>
          <a:custGeom>
            <a:avLst/>
            <a:gdLst/>
            <a:ahLst/>
            <a:cxnLst/>
            <a:rect l="l" t="t" r="r" b="b"/>
            <a:pathLst>
              <a:path w="8233265" h="8233265">
                <a:moveTo>
                  <a:pt x="0" y="0"/>
                </a:moveTo>
                <a:lnTo>
                  <a:pt x="8233265" y="0"/>
                </a:lnTo>
                <a:lnTo>
                  <a:pt x="8233265" y="8233265"/>
                </a:lnTo>
                <a:lnTo>
                  <a:pt x="0" y="8233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950996" y="4816100"/>
            <a:ext cx="1278160" cy="1299424"/>
          </a:xfrm>
          <a:custGeom>
            <a:avLst/>
            <a:gdLst/>
            <a:ahLst/>
            <a:cxnLst/>
            <a:rect l="l" t="t" r="r" b="b"/>
            <a:pathLst>
              <a:path w="1278160" h="1299424">
                <a:moveTo>
                  <a:pt x="0" y="0"/>
                </a:moveTo>
                <a:lnTo>
                  <a:pt x="1278160" y="0"/>
                </a:lnTo>
                <a:lnTo>
                  <a:pt x="1278160" y="1299424"/>
                </a:lnTo>
                <a:lnTo>
                  <a:pt x="0" y="1299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134544" y="5992255"/>
            <a:ext cx="1101554" cy="1282741"/>
          </a:xfrm>
          <a:custGeom>
            <a:avLst/>
            <a:gdLst/>
            <a:ahLst/>
            <a:cxnLst/>
            <a:rect l="l" t="t" r="r" b="b"/>
            <a:pathLst>
              <a:path w="1101554" h="1282741">
                <a:moveTo>
                  <a:pt x="0" y="0"/>
                </a:moveTo>
                <a:lnTo>
                  <a:pt x="1101554" y="0"/>
                </a:lnTo>
                <a:lnTo>
                  <a:pt x="1101554" y="1282741"/>
                </a:lnTo>
                <a:lnTo>
                  <a:pt x="0" y="12827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14400" y="573717"/>
            <a:ext cx="16383000" cy="3524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endParaRPr lang="en-US" sz="6600" dirty="0">
              <a:solidFill>
                <a:srgbClr val="000000"/>
              </a:solidFill>
              <a:latin typeface="League Spartan"/>
            </a:endParaRPr>
          </a:p>
          <a:p>
            <a:pPr algn="ctr">
              <a:lnSpc>
                <a:spcPts val="6765"/>
              </a:lnSpc>
            </a:pPr>
            <a:r>
              <a:rPr lang="en-US" sz="6600" dirty="0">
                <a:solidFill>
                  <a:srgbClr val="000000"/>
                </a:solidFill>
                <a:latin typeface="League Spartan"/>
              </a:rPr>
              <a:t>PATHWAYS TO MAKING UEW A RESEARCH-INTENSIVE UNIVERSITY</a:t>
            </a:r>
          </a:p>
          <a:p>
            <a:pPr algn="ctr">
              <a:lnSpc>
                <a:spcPts val="6765"/>
              </a:lnSpc>
            </a:pPr>
            <a:endParaRPr lang="en-US" sz="6600" dirty="0">
              <a:solidFill>
                <a:srgbClr val="000000"/>
              </a:solidFill>
              <a:latin typeface="League Spartan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897880" y="4239888"/>
            <a:ext cx="6492240" cy="0"/>
          </a:xfrm>
          <a:prstGeom prst="line">
            <a:avLst/>
          </a:prstGeom>
          <a:ln w="28575" cap="rnd">
            <a:solidFill>
              <a:srgbClr val="433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416584" y="5407235"/>
            <a:ext cx="13454830" cy="320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6"/>
              </a:lnSpc>
              <a:spcBef>
                <a:spcPct val="0"/>
              </a:spcBef>
            </a:pPr>
            <a:r>
              <a:rPr lang="en-US" sz="5127" dirty="0">
                <a:solidFill>
                  <a:srgbClr val="000000"/>
                </a:solidFill>
                <a:latin typeface="Josefin Sans"/>
              </a:rPr>
              <a:t>George J. Sefa Dei</a:t>
            </a:r>
          </a:p>
          <a:p>
            <a:pPr algn="ctr">
              <a:lnSpc>
                <a:spcPts val="6306"/>
              </a:lnSpc>
              <a:spcBef>
                <a:spcPct val="0"/>
              </a:spcBef>
            </a:pPr>
            <a:r>
              <a:rPr lang="en-US" sz="5127" dirty="0">
                <a:solidFill>
                  <a:srgbClr val="000000"/>
                </a:solidFill>
                <a:latin typeface="Josefin Sans"/>
              </a:rPr>
              <a:t>[Nana </a:t>
            </a:r>
            <a:r>
              <a:rPr lang="en-US" sz="5127" dirty="0" err="1">
                <a:solidFill>
                  <a:srgbClr val="000000"/>
                </a:solidFill>
                <a:latin typeface="Josefin Sans"/>
              </a:rPr>
              <a:t>Adusei</a:t>
            </a:r>
            <a:r>
              <a:rPr lang="en-US" sz="5127" dirty="0">
                <a:solidFill>
                  <a:srgbClr val="000000"/>
                </a:solidFill>
                <a:latin typeface="Josefin Sans"/>
              </a:rPr>
              <a:t> Sefa </a:t>
            </a:r>
            <a:r>
              <a:rPr lang="en-US" sz="5127" dirty="0" err="1">
                <a:solidFill>
                  <a:srgbClr val="000000"/>
                </a:solidFill>
                <a:latin typeface="Josefin Sans"/>
              </a:rPr>
              <a:t>Tweneboah</a:t>
            </a:r>
            <a:r>
              <a:rPr lang="en-US" sz="5127" dirty="0">
                <a:solidFill>
                  <a:srgbClr val="000000"/>
                </a:solidFill>
                <a:latin typeface="Josefin Sans"/>
              </a:rPr>
              <a:t>]</a:t>
            </a:r>
          </a:p>
          <a:p>
            <a:pPr algn="ctr">
              <a:lnSpc>
                <a:spcPts val="6306"/>
              </a:lnSpc>
              <a:spcBef>
                <a:spcPct val="0"/>
              </a:spcBef>
            </a:pPr>
            <a:r>
              <a:rPr lang="en-US" sz="5127" dirty="0">
                <a:solidFill>
                  <a:srgbClr val="000000"/>
                </a:solidFill>
                <a:latin typeface="Josefin Sans"/>
              </a:rPr>
              <a:t>Social Justice Education</a:t>
            </a:r>
          </a:p>
          <a:p>
            <a:pPr algn="ctr">
              <a:lnSpc>
                <a:spcPts val="6306"/>
              </a:lnSpc>
              <a:spcBef>
                <a:spcPct val="0"/>
              </a:spcBef>
            </a:pPr>
            <a:r>
              <a:rPr lang="en-US" sz="5127" dirty="0">
                <a:solidFill>
                  <a:srgbClr val="000000"/>
                </a:solidFill>
                <a:latin typeface="Josefin Sans"/>
              </a:rPr>
              <a:t>OISE, University of Toronto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58768" y="9164643"/>
            <a:ext cx="4970463" cy="54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4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latin typeface="Josefin Sans"/>
              </a:rPr>
              <a:t>george.dei@utoronto.ca</a:t>
            </a:r>
            <a:endParaRPr lang="en-US" sz="3499" dirty="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897880" y="8742235"/>
            <a:ext cx="6492240" cy="0"/>
          </a:xfrm>
          <a:prstGeom prst="line">
            <a:avLst/>
          </a:prstGeom>
          <a:ln w="28575" cap="rnd">
            <a:solidFill>
              <a:srgbClr val="433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072" y="3785075"/>
            <a:ext cx="16133206" cy="5436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9961" lvl="1" indent="-474980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Increased competition for research grants &amp; international donors.</a:t>
            </a: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‘Race to internationalization’ of education &amp; the emerging value placed on global university rankings.</a:t>
            </a: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Addressing diversity &amp; inclusion in higher education [gender, class, race, ethnicity, religion, disability, sexuality].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05045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III. ‘POSTCOLONIAL’ EDUCATIONAL CHALLENGES [cont’d].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495568" y="-796665"/>
            <a:ext cx="3694418" cy="3928924"/>
            <a:chOff x="0" y="0"/>
            <a:chExt cx="4925891" cy="5238566"/>
          </a:xfrm>
        </p:grpSpPr>
        <p:sp>
          <p:nvSpPr>
            <p:cNvPr id="8" name="Freeform 8"/>
            <p:cNvSpPr/>
            <p:nvPr/>
          </p:nvSpPr>
          <p:spPr>
            <a:xfrm rot="6647080">
              <a:off x="723515" y="531822"/>
              <a:ext cx="3670554" cy="3670554"/>
            </a:xfrm>
            <a:custGeom>
              <a:avLst/>
              <a:gdLst/>
              <a:ahLst/>
              <a:cxnLst/>
              <a:rect l="l" t="t" r="r" b="b"/>
              <a:pathLst>
                <a:path w="3670554" h="3670554">
                  <a:moveTo>
                    <a:pt x="0" y="0"/>
                  </a:moveTo>
                  <a:lnTo>
                    <a:pt x="3670554" y="0"/>
                  </a:lnTo>
                  <a:lnTo>
                    <a:pt x="3670554" y="3670554"/>
                  </a:lnTo>
                  <a:lnTo>
                    <a:pt x="0" y="3670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7100" y="3229056"/>
              <a:ext cx="3459273" cy="1997212"/>
            </a:xfrm>
            <a:prstGeom prst="line">
              <a:avLst/>
            </a:prstGeom>
            <a:ln w="28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5400000">
            <a:off x="17422634" y="498016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3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6139" y="4450586"/>
            <a:ext cx="16052112" cy="339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“Rethinking the nature of academic 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programmes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; delivery of teaching and learning modules; human resources; resource 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mobilisation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 and 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utilisation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; institutional partnerships; and the nature of leadership skills” [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Zeleza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 and 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Okanda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, 2020; p.3].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05045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III. ‘POSTCOLONIAL’ EDUCATIONAL CHALLENGES [cont’d]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495568" y="-796665"/>
            <a:ext cx="3694418" cy="3928924"/>
            <a:chOff x="0" y="0"/>
            <a:chExt cx="4925891" cy="5238566"/>
          </a:xfrm>
        </p:grpSpPr>
        <p:sp>
          <p:nvSpPr>
            <p:cNvPr id="8" name="Freeform 8"/>
            <p:cNvSpPr/>
            <p:nvPr/>
          </p:nvSpPr>
          <p:spPr>
            <a:xfrm rot="6647080">
              <a:off x="723515" y="531822"/>
              <a:ext cx="3670554" cy="3670554"/>
            </a:xfrm>
            <a:custGeom>
              <a:avLst/>
              <a:gdLst/>
              <a:ahLst/>
              <a:cxnLst/>
              <a:rect l="l" t="t" r="r" b="b"/>
              <a:pathLst>
                <a:path w="3670554" h="3670554">
                  <a:moveTo>
                    <a:pt x="0" y="0"/>
                  </a:moveTo>
                  <a:lnTo>
                    <a:pt x="3670554" y="0"/>
                  </a:lnTo>
                  <a:lnTo>
                    <a:pt x="3670554" y="3670554"/>
                  </a:lnTo>
                  <a:lnTo>
                    <a:pt x="0" y="3670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7100" y="3229056"/>
              <a:ext cx="3459273" cy="1997212"/>
            </a:xfrm>
            <a:prstGeom prst="line">
              <a:avLst/>
            </a:prstGeom>
            <a:ln w="28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5400000">
            <a:off x="17422634" y="498016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6139" y="3610642"/>
            <a:ext cx="16052112" cy="535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Introduction and changes in information technologies [digitalization of teaching and learning].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Development of new modalities of teaching, learning &amp; professional service delivery [face to face, online &amp; blended teaching &amp; learning that offer flexibility to learners].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Organizational culture and governance.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05045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III. ‘POSTCOLONIAL’ EDUCATIONAL CHALLENGES [cont’d]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495568" y="-796665"/>
            <a:ext cx="3694418" cy="3928924"/>
            <a:chOff x="0" y="0"/>
            <a:chExt cx="4925891" cy="5238566"/>
          </a:xfrm>
        </p:grpSpPr>
        <p:sp>
          <p:nvSpPr>
            <p:cNvPr id="8" name="Freeform 8"/>
            <p:cNvSpPr/>
            <p:nvPr/>
          </p:nvSpPr>
          <p:spPr>
            <a:xfrm rot="6647080">
              <a:off x="723515" y="531822"/>
              <a:ext cx="3670554" cy="3670554"/>
            </a:xfrm>
            <a:custGeom>
              <a:avLst/>
              <a:gdLst/>
              <a:ahLst/>
              <a:cxnLst/>
              <a:rect l="l" t="t" r="r" b="b"/>
              <a:pathLst>
                <a:path w="3670554" h="3670554">
                  <a:moveTo>
                    <a:pt x="0" y="0"/>
                  </a:moveTo>
                  <a:lnTo>
                    <a:pt x="3670554" y="0"/>
                  </a:lnTo>
                  <a:lnTo>
                    <a:pt x="3670554" y="3670554"/>
                  </a:lnTo>
                  <a:lnTo>
                    <a:pt x="0" y="3670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7100" y="3229056"/>
              <a:ext cx="3459273" cy="1997212"/>
            </a:xfrm>
            <a:prstGeom prst="line">
              <a:avLst/>
            </a:prstGeom>
            <a:ln w="28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5400000">
            <a:off x="17422634" y="498016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4728241" y="-821003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-381000" y="3314701"/>
            <a:ext cx="7284305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IV. WHAT DISCURSIVE STANCES ARE CALLED FOR IN CREATING UEW AS A RESEARCH HUB?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2790825"/>
            <a:ext cx="7784394" cy="407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How does research, teaching &amp; learning at UEW contribute to a critical understanding of contemporary African post-colonial realities?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0260" y="3781735"/>
            <a:ext cx="11427950" cy="543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Can UEW operate from/with an African-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centred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 paradigm that provides space for young learners to interpret African experiences on our own terms, develop authentic African worldviews, ’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worldsenses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’ &amp; cosmogonies – [rather than being forced to operate through borrowed European/Western lenses?].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809449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IV. WHAT DISCURSIVE STANCES CALLED FOR?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173542" y="3800785"/>
            <a:ext cx="6801664" cy="7233406"/>
            <a:chOff x="0" y="0"/>
            <a:chExt cx="9068886" cy="9644541"/>
          </a:xfrm>
        </p:grpSpPr>
        <p:sp>
          <p:nvSpPr>
            <p:cNvPr id="8" name="Freeform 8"/>
            <p:cNvSpPr/>
            <p:nvPr/>
          </p:nvSpPr>
          <p:spPr>
            <a:xfrm rot="6647080">
              <a:off x="1332038" y="979119"/>
              <a:ext cx="6757729" cy="6757729"/>
            </a:xfrm>
            <a:custGeom>
              <a:avLst/>
              <a:gdLst/>
              <a:ahLst/>
              <a:cxnLst/>
              <a:rect l="l" t="t" r="r" b="b"/>
              <a:pathLst>
                <a:path w="6757729" h="6757729">
                  <a:moveTo>
                    <a:pt x="0" y="0"/>
                  </a:moveTo>
                  <a:lnTo>
                    <a:pt x="6757729" y="0"/>
                  </a:lnTo>
                  <a:lnTo>
                    <a:pt x="6757729" y="6757729"/>
                  </a:lnTo>
                  <a:lnTo>
                    <a:pt x="0" y="6757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13071" y="5944903"/>
              <a:ext cx="6368747" cy="3676998"/>
            </a:xfrm>
            <a:prstGeom prst="line">
              <a:avLst/>
            </a:prstGeom>
            <a:ln w="52286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-5143526" y="7597308"/>
            <a:ext cx="8233265" cy="8233265"/>
          </a:xfrm>
          <a:custGeom>
            <a:avLst/>
            <a:gdLst/>
            <a:ahLst/>
            <a:cxnLst/>
            <a:rect l="l" t="t" r="r" b="b"/>
            <a:pathLst>
              <a:path w="8233265" h="8233265">
                <a:moveTo>
                  <a:pt x="0" y="0"/>
                </a:moveTo>
                <a:lnTo>
                  <a:pt x="8233265" y="0"/>
                </a:lnTo>
                <a:lnTo>
                  <a:pt x="8233265" y="8233265"/>
                </a:lnTo>
                <a:lnTo>
                  <a:pt x="0" y="8233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13425018" y="3454847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4728241" y="-897203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433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-1523512" y="2781300"/>
            <a:ext cx="8350618" cy="6228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4400" dirty="0">
                <a:solidFill>
                  <a:srgbClr val="FFFFFF"/>
                </a:solidFill>
                <a:latin typeface="League Spartan"/>
              </a:rPr>
              <a:t>V. THE GLOBAL ‘ECONOMICS OF SCHOOLING’ AND ITS PHILOSOPHICAL CONTENTIONS: WHY RE-ORIENTING UEW RESEARCH IS PARAMOUNT?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15400" y="247919"/>
            <a:ext cx="8350618" cy="10194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400" dirty="0">
                <a:solidFill>
                  <a:srgbClr val="000000"/>
                </a:solidFill>
                <a:latin typeface="Josefin Sans Bold"/>
              </a:rPr>
              <a:t>1) The Global Discourse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 Bold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Linking “democracy”, “good governance” and “human rights” in the context of the primacy of markets and capitalism [- traditions of African governance &amp; democracy?].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Education is seen as a core avenue for “global redistributive justice” [Mundy, 2008]. Is it today?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VI. THE GLOBAL ‘ECONOMICS OF SCHOOLING’: PHILOSOPHICAL CONTENTIONS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749960"/>
            <a:ext cx="16230600" cy="747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400" dirty="0">
                <a:solidFill>
                  <a:srgbClr val="000000"/>
                </a:solidFill>
                <a:latin typeface="Josefin Sans Bold"/>
              </a:rPr>
              <a:t>2) The Global Reality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 Bold"/>
            </a:endParaRP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Education, far from eliminating poverty, has intensified poverty, particularly, in the Global South [e.g., ‘Education for All’ (EFA), ‘Millennium Development Goals (MDGs)].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algn="l">
              <a:lnSpc>
                <a:spcPts val="5280"/>
              </a:lnSpc>
            </a:pPr>
            <a:r>
              <a:rPr lang="en-US" sz="4400" dirty="0">
                <a:solidFill>
                  <a:srgbClr val="000000"/>
                </a:solidFill>
                <a:latin typeface="Josefin Sans Bold"/>
              </a:rPr>
              <a:t>3) Critiques of the Global Publics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 Bold"/>
            </a:endParaRP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An emerging “transnationally-organized global public” very critical of the way globalization has actually intensified global economic inequalities. </a:t>
            </a:r>
          </a:p>
        </p:txBody>
      </p:sp>
      <p:sp>
        <p:nvSpPr>
          <p:cNvPr id="7" name="Freeform 7"/>
          <p:cNvSpPr/>
          <p:nvPr/>
        </p:nvSpPr>
        <p:spPr>
          <a:xfrm rot="5400000">
            <a:off x="163334" y="-1156345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VI. THE GLOBAL ‘ECONOMICS OF SCHOOLING’: PHILOSOPHICAL CONTENTIONS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6345" y="3238500"/>
            <a:ext cx="16005561" cy="475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400" dirty="0">
                <a:solidFill>
                  <a:srgbClr val="000000"/>
                </a:solidFill>
                <a:latin typeface="Josefin Sans Bold"/>
              </a:rPr>
              <a:t>4) The Myriad Manifestations of Poverty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 Bold"/>
            </a:endParaRP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Multiple dimensions of “poverty” – economic, social, spiritual &amp; moral decadence/clarity.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There is a “poverty of opportunity” in Africa [e.g., access to basic health, jobs, housing &amp; education]. </a:t>
            </a:r>
          </a:p>
        </p:txBody>
      </p:sp>
      <p:sp>
        <p:nvSpPr>
          <p:cNvPr id="7" name="Freeform 7"/>
          <p:cNvSpPr/>
          <p:nvPr/>
        </p:nvSpPr>
        <p:spPr>
          <a:xfrm rot="5400000">
            <a:off x="163334" y="-1156345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VI. THE GLOBAL ‘ECONOMICS OF SCHOOLING’: PHILOSOPHICAL CONTENTIONS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0073" y="3171910"/>
            <a:ext cx="17327851" cy="6116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400" dirty="0">
                <a:solidFill>
                  <a:srgbClr val="000000"/>
                </a:solidFill>
                <a:latin typeface="Josefin Sans Bold"/>
              </a:rPr>
              <a:t>5) Education as a Right or Privilege?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 Bold"/>
            </a:endParaRP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Today education is no longer a Right, but more of a Privilege!</a:t>
            </a: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Within such context the ‘untold’ consequences for processes of educational delivery [i.e., teaching, learning &amp; administration of education] i.e., when education has become a PRIVILEGE rather than a RIGHT!</a:t>
            </a: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163334" y="-1156345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VI. THE GLOBAL ‘ECONOMICS OF SCHOOLING’: PHILOSOPHICAL CONTENTIONS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0074" y="2720589"/>
            <a:ext cx="17327851" cy="747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algn="l">
              <a:lnSpc>
                <a:spcPts val="5280"/>
              </a:lnSpc>
            </a:pPr>
            <a:r>
              <a:rPr lang="en-US" sz="4400" dirty="0">
                <a:solidFill>
                  <a:srgbClr val="000000"/>
                </a:solidFill>
                <a:latin typeface="Josefin Sans Bold"/>
              </a:rPr>
              <a:t>6) Equity, Diversity &amp; Inclusion in Education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 Bold"/>
            </a:endParaRP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Equity considerations have been left on the sidelines. </a:t>
            </a: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Neo-liberal discourses of “accountability”, “quality”, “standards”, “excellence”, “competencies” in education have simply corrupted the progressive discourse of equity.</a:t>
            </a: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The conceptualization of ’inclusion’ itself!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163334" y="-1156345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3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4091239" y="-744803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229725"/>
            <a:ext cx="9432810" cy="14288"/>
          </a:xfrm>
          <a:prstGeom prst="line">
            <a:avLst/>
          </a:prstGeom>
          <a:ln w="28575" cap="rnd">
            <a:solidFill>
              <a:srgbClr val="433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10053" y="4692396"/>
            <a:ext cx="6687408" cy="883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>
                <a:solidFill>
                  <a:srgbClr val="FFFFFF"/>
                </a:solidFill>
                <a:latin typeface="League Spartan"/>
              </a:rPr>
              <a:t>I. 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90374" y="1100847"/>
            <a:ext cx="9305927" cy="676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78555" lvl="1" indent="-589277" algn="l">
              <a:lnSpc>
                <a:spcPts val="6550"/>
              </a:lnSpc>
              <a:buFont typeface="Arial"/>
              <a:buChar char="•"/>
            </a:pPr>
            <a:r>
              <a:rPr lang="en-US" sz="5458" dirty="0">
                <a:solidFill>
                  <a:srgbClr val="000000"/>
                </a:solidFill>
                <a:latin typeface="Josefin Sans"/>
              </a:rPr>
              <a:t>Recognition &amp; Thanks.</a:t>
            </a:r>
          </a:p>
          <a:p>
            <a:pPr marL="589278" lvl="1" algn="l">
              <a:lnSpc>
                <a:spcPts val="6550"/>
              </a:lnSpc>
            </a:pPr>
            <a:endParaRPr lang="en-US" sz="5458" dirty="0">
              <a:solidFill>
                <a:srgbClr val="000000"/>
              </a:solidFill>
              <a:latin typeface="Josefin Sans"/>
            </a:endParaRPr>
          </a:p>
          <a:p>
            <a:pPr marL="1178555" lvl="1" indent="-589277" algn="l">
              <a:lnSpc>
                <a:spcPts val="6550"/>
              </a:lnSpc>
              <a:buFont typeface="Arial"/>
              <a:buChar char="•"/>
            </a:pPr>
            <a:r>
              <a:rPr lang="en-US" sz="5458" dirty="0">
                <a:solidFill>
                  <a:srgbClr val="000000"/>
                </a:solidFill>
                <a:latin typeface="Josefin Sans"/>
              </a:rPr>
              <a:t>Important to place the discussion of a ‘Research Intensive University’ in proper African historical contexts, realities &amp; challenges.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VI. THE GLOBAL ‘ECONOMICS OF SCHOOLING’: PHILOSOPHICAL CONTENTIONS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0074" y="2720589"/>
            <a:ext cx="17327851" cy="271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algn="l">
              <a:lnSpc>
                <a:spcPts val="5280"/>
              </a:lnSpc>
            </a:pPr>
            <a:endParaRPr lang="en-US" sz="4400" b="1" dirty="0">
              <a:solidFill>
                <a:srgbClr val="000000"/>
              </a:solidFill>
              <a:latin typeface="Josefin Sans Bold"/>
            </a:endParaRPr>
          </a:p>
          <a:p>
            <a:pPr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 Bold"/>
            </a:endParaRP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 Bold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163334" y="-1156345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A3573F-C576-4E20-9ADE-527BD5844F52}"/>
              </a:ext>
            </a:extLst>
          </p:cNvPr>
          <p:cNvSpPr/>
          <p:nvPr/>
        </p:nvSpPr>
        <p:spPr>
          <a:xfrm>
            <a:off x="1028700" y="4079615"/>
            <a:ext cx="15240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Josefin Sans" panose="020B0604020202020204" charset="0"/>
              </a:rPr>
              <a:t>7) The Internationalization of [Higher] Education</a:t>
            </a:r>
          </a:p>
          <a:p>
            <a:endParaRPr lang="en-US" sz="4400" dirty="0">
              <a:latin typeface="Josefin Sans" panose="020B0604020202020204" charset="0"/>
            </a:endParaRPr>
          </a:p>
          <a:p>
            <a:r>
              <a:rPr lang="en-US" sz="4400" dirty="0">
                <a:latin typeface="Josefin Sans" panose="020B0604020202020204" charset="0"/>
              </a:rPr>
              <a:t>To meet international [Western] standards and accreditation, etc.; - doing ‘catch up’ [see also </a:t>
            </a:r>
            <a:r>
              <a:rPr lang="en-US" sz="4400" dirty="0" err="1">
                <a:latin typeface="Josefin Sans" panose="020B0604020202020204" charset="0"/>
              </a:rPr>
              <a:t>Teferra</a:t>
            </a:r>
            <a:r>
              <a:rPr lang="en-US" sz="4400" dirty="0">
                <a:latin typeface="Josefin Sans" panose="020B0604020202020204" charset="0"/>
              </a:rPr>
              <a:t> and </a:t>
            </a:r>
            <a:r>
              <a:rPr lang="en-US" sz="4400" dirty="0" err="1">
                <a:latin typeface="Josefin Sans" panose="020B0604020202020204" charset="0"/>
              </a:rPr>
              <a:t>Altbach</a:t>
            </a:r>
            <a:r>
              <a:rPr lang="en-US" sz="4400" dirty="0">
                <a:latin typeface="Josefin Sans" panose="020B0604020202020204" charset="0"/>
              </a:rPr>
              <a:t>, 2004].</a:t>
            </a:r>
          </a:p>
          <a:p>
            <a:endParaRPr lang="en-US" sz="4400" dirty="0">
              <a:latin typeface="Josefin Sans" panose="020B0604020202020204" charset="0"/>
            </a:endParaRPr>
          </a:p>
          <a:p>
            <a:r>
              <a:rPr lang="en-US" sz="4400" dirty="0">
                <a:latin typeface="Josefin Sans" panose="020B0604020202020204" charset="0"/>
              </a:rPr>
              <a:t>[e.g., mimicking; “square pegs in road wholes”].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4685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4728241" y="-821003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5416" y="3824391"/>
            <a:ext cx="6427889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VIII. THE ROLE &amp; CHALLENGE OF THE AFRICAN UNIVERSITY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29600" y="1651829"/>
            <a:ext cx="9836956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5" lvl="1" indent="-431797" algn="l">
              <a:lnSpc>
                <a:spcPts val="47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Josefin Sans"/>
              </a:rPr>
              <a:t>Any ‘crisis’ of development in Africa is related to the “crisis” of the African university - Mkandawire, 2011.</a:t>
            </a:r>
          </a:p>
          <a:p>
            <a:pPr algn="l">
              <a:lnSpc>
                <a:spcPts val="4799"/>
              </a:lnSpc>
            </a:pPr>
            <a:endParaRPr lang="en-US" sz="3999" dirty="0">
              <a:solidFill>
                <a:srgbClr val="000000"/>
              </a:solidFill>
              <a:latin typeface="Josefin Sans"/>
            </a:endParaRPr>
          </a:p>
          <a:p>
            <a:pPr marL="863595" lvl="1" indent="-431797" algn="l">
              <a:lnSpc>
                <a:spcPts val="47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Josefin Sans"/>
              </a:rPr>
              <a:t>We do not have ‘African Universities’; rather what we have are ‘Universities in Africa’ [Dei, Asante, Mazrui] – i.e., the ‘African university’ is merely a colonial satellite of the Western academy.</a:t>
            </a:r>
          </a:p>
          <a:p>
            <a:pPr algn="l">
              <a:lnSpc>
                <a:spcPts val="4799"/>
              </a:lnSpc>
            </a:pPr>
            <a:endParaRPr lang="en-US" sz="3999" dirty="0">
              <a:solidFill>
                <a:srgbClr val="000000"/>
              </a:solidFill>
              <a:latin typeface="Josefin Sans"/>
            </a:endParaRPr>
          </a:p>
          <a:p>
            <a:pPr marL="863595" lvl="1" indent="-431797" algn="l">
              <a:lnSpc>
                <a:spcPts val="4799"/>
              </a:lnSpc>
              <a:buFont typeface="Arial"/>
              <a:buChar char="•"/>
            </a:pPr>
            <a:endParaRPr lang="en-US" sz="3999" dirty="0">
              <a:solidFill>
                <a:srgbClr val="000000"/>
              </a:solidFill>
              <a:latin typeface="Josefi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656" y="3905250"/>
            <a:ext cx="14188292" cy="407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The problem of decontextualized learning - a continuing lack of curricular, instructional &amp; pedagogic sophistication.</a:t>
            </a:r>
          </a:p>
          <a:p>
            <a:pPr marL="949961" lvl="1" indent="-474980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Governing structure of universities with extreme political interference.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656" y="657754"/>
            <a:ext cx="1353533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5"/>
              </a:lnSpc>
            </a:pPr>
            <a:r>
              <a:rPr lang="en-US" sz="5500" dirty="0">
                <a:solidFill>
                  <a:srgbClr val="FFFFFF"/>
                </a:solidFill>
                <a:latin typeface="League Spartan"/>
              </a:rPr>
              <a:t>VIII. THE ROLE &amp; CHALLENGE OF THE AFRICAN UNIVERSITY</a:t>
            </a:r>
          </a:p>
        </p:txBody>
      </p:sp>
      <p:sp>
        <p:nvSpPr>
          <p:cNvPr id="7" name="Freeform 7"/>
          <p:cNvSpPr/>
          <p:nvPr/>
        </p:nvSpPr>
        <p:spPr>
          <a:xfrm rot="6647080">
            <a:off x="14492373" y="6058692"/>
            <a:ext cx="3693204" cy="3693204"/>
          </a:xfrm>
          <a:custGeom>
            <a:avLst/>
            <a:gdLst/>
            <a:ahLst/>
            <a:cxnLst/>
            <a:rect l="l" t="t" r="r" b="b"/>
            <a:pathLst>
              <a:path w="3693204" h="3693204">
                <a:moveTo>
                  <a:pt x="0" y="0"/>
                </a:moveTo>
                <a:lnTo>
                  <a:pt x="3693204" y="0"/>
                </a:lnTo>
                <a:lnTo>
                  <a:pt x="3693204" y="3693204"/>
                </a:lnTo>
                <a:lnTo>
                  <a:pt x="0" y="3693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13771537" y="8772570"/>
            <a:ext cx="3480619" cy="2009536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15606575" y="50394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656" y="3905250"/>
            <a:ext cx="14188292" cy="543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Supports for faculty &amp; student academic freedoms.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Accountability issues – management, bureaucracy.</a:t>
            </a:r>
          </a:p>
          <a:p>
            <a:pPr marL="949961" lvl="1" indent="-474980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Tensions of academic [faculty] &amp; senior administrative leadership.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656" y="657754"/>
            <a:ext cx="1353533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5"/>
              </a:lnSpc>
            </a:pPr>
            <a:r>
              <a:rPr lang="en-US" sz="5500" dirty="0">
                <a:solidFill>
                  <a:srgbClr val="FFFFFF"/>
                </a:solidFill>
                <a:latin typeface="League Spartan"/>
              </a:rPr>
              <a:t>VIII. THE ROLE &amp; CHALLENGE OF THE AFRICAN UNIVERSITY</a:t>
            </a:r>
          </a:p>
        </p:txBody>
      </p:sp>
      <p:sp>
        <p:nvSpPr>
          <p:cNvPr id="7" name="Freeform 7"/>
          <p:cNvSpPr/>
          <p:nvPr/>
        </p:nvSpPr>
        <p:spPr>
          <a:xfrm rot="6647080">
            <a:off x="14492373" y="6058692"/>
            <a:ext cx="3693204" cy="3693204"/>
          </a:xfrm>
          <a:custGeom>
            <a:avLst/>
            <a:gdLst/>
            <a:ahLst/>
            <a:cxnLst/>
            <a:rect l="l" t="t" r="r" b="b"/>
            <a:pathLst>
              <a:path w="3693204" h="3693204">
                <a:moveTo>
                  <a:pt x="0" y="0"/>
                </a:moveTo>
                <a:lnTo>
                  <a:pt x="3693204" y="0"/>
                </a:lnTo>
                <a:lnTo>
                  <a:pt x="3693204" y="3693204"/>
                </a:lnTo>
                <a:lnTo>
                  <a:pt x="0" y="3693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13771537" y="8772570"/>
            <a:ext cx="3480619" cy="2009536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15606575" y="50394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08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656" y="657754"/>
            <a:ext cx="1353533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5"/>
              </a:lnSpc>
            </a:pPr>
            <a:r>
              <a:rPr lang="en-US" sz="5500" dirty="0">
                <a:solidFill>
                  <a:srgbClr val="FFFFFF"/>
                </a:solidFill>
                <a:latin typeface="League Spartan"/>
              </a:rPr>
              <a:t>VIII. THE ROLE &amp; CHALLENGE OF THE AFRICAN UNIVERSITY</a:t>
            </a:r>
          </a:p>
        </p:txBody>
      </p:sp>
      <p:sp>
        <p:nvSpPr>
          <p:cNvPr id="7" name="Freeform 7"/>
          <p:cNvSpPr/>
          <p:nvPr/>
        </p:nvSpPr>
        <p:spPr>
          <a:xfrm rot="6647080">
            <a:off x="14492373" y="6058692"/>
            <a:ext cx="3693204" cy="3693204"/>
          </a:xfrm>
          <a:custGeom>
            <a:avLst/>
            <a:gdLst/>
            <a:ahLst/>
            <a:cxnLst/>
            <a:rect l="l" t="t" r="r" b="b"/>
            <a:pathLst>
              <a:path w="3693204" h="3693204">
                <a:moveTo>
                  <a:pt x="0" y="0"/>
                </a:moveTo>
                <a:lnTo>
                  <a:pt x="3693204" y="0"/>
                </a:lnTo>
                <a:lnTo>
                  <a:pt x="3693204" y="3693204"/>
                </a:lnTo>
                <a:lnTo>
                  <a:pt x="0" y="3693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13771537" y="8772570"/>
            <a:ext cx="3480619" cy="2009536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15606575" y="50394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BF287EFD-D22B-B9B8-B776-9FA04631A864}"/>
              </a:ext>
            </a:extLst>
          </p:cNvPr>
          <p:cNvSpPr txBox="1"/>
          <p:nvPr/>
        </p:nvSpPr>
        <p:spPr>
          <a:xfrm>
            <a:off x="633656" y="3719609"/>
            <a:ext cx="14188292" cy="475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The institution of Quality Assurance measures.</a:t>
            </a: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University Rankings.</a:t>
            </a: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Examinations, Assessments, Student Completions, Attrition &amp; Graduations.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4728241" y="-821003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63083" y="3022241"/>
            <a:ext cx="7135669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IX. UNDERSTANDING THE POLICY PRIORITIES OF THE AFRICAN UNIVERSITY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66190" y="1324795"/>
            <a:ext cx="9836956" cy="7054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4" lvl="1" indent="-453387" algn="l">
              <a:lnSpc>
                <a:spcPts val="5039"/>
              </a:lnSpc>
              <a:buFont typeface="Arial"/>
              <a:buChar char="•"/>
            </a:pPr>
            <a:r>
              <a:rPr lang="en-US" sz="4199" dirty="0">
                <a:solidFill>
                  <a:srgbClr val="000000"/>
                </a:solidFill>
                <a:latin typeface="Josefin Sans"/>
              </a:rPr>
              <a:t>The creation ‘</a:t>
            </a:r>
            <a:r>
              <a:rPr lang="en-US" sz="4199" dirty="0" err="1">
                <a:solidFill>
                  <a:srgbClr val="000000"/>
                </a:solidFill>
                <a:latin typeface="Josefin Sans"/>
              </a:rPr>
              <a:t>Centres</a:t>
            </a:r>
            <a:r>
              <a:rPr lang="en-US" sz="4199" dirty="0">
                <a:solidFill>
                  <a:srgbClr val="000000"/>
                </a:solidFill>
                <a:latin typeface="Josefin Sans"/>
              </a:rPr>
              <a:t> of Research Excellence’ that break out of colonial dependencies &amp; provide necessary conditions for learners to cultivate, affirm &amp; propagate our Indigenous sciences &amp; knowledges.</a:t>
            </a:r>
          </a:p>
          <a:p>
            <a:pPr algn="l">
              <a:lnSpc>
                <a:spcPts val="5039"/>
              </a:lnSpc>
            </a:pPr>
            <a:endParaRPr lang="en-US" sz="4199" dirty="0">
              <a:solidFill>
                <a:srgbClr val="000000"/>
              </a:solidFill>
              <a:latin typeface="Josefin Sans"/>
            </a:endParaRPr>
          </a:p>
          <a:p>
            <a:pPr marL="906774" lvl="1" indent="-453387" algn="l">
              <a:lnSpc>
                <a:spcPts val="5039"/>
              </a:lnSpc>
              <a:buFont typeface="Arial"/>
              <a:buChar char="•"/>
            </a:pPr>
            <a:r>
              <a:rPr lang="en-US" sz="4199" dirty="0">
                <a:solidFill>
                  <a:srgbClr val="000000"/>
                </a:solidFill>
                <a:latin typeface="Josefin Sans"/>
              </a:rPr>
              <a:t>Using local experts [Africans] to shape university educational [research] policy agenda.</a:t>
            </a:r>
          </a:p>
          <a:p>
            <a:pPr algn="l">
              <a:lnSpc>
                <a:spcPts val="5039"/>
              </a:lnSpc>
            </a:pPr>
            <a:endParaRPr lang="en-US" sz="4199" dirty="0">
              <a:solidFill>
                <a:srgbClr val="000000"/>
              </a:solidFill>
              <a:latin typeface="Josefi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IX. UNDERSTANDING THE POLICY PRIORITIES OF THE AFRICAN UNIVERSITY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0074" y="2720589"/>
            <a:ext cx="17327851" cy="747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Paying attention to STEAM Education [science, technology, engineering, arts and mathematics] while ensuring that funding is proportionately allocated to all fields of study [e.g., natural, social &amp; physical sciences, arts &amp; humanities].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4" lvl="1" indent="-474982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Towards an ‘African 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Multivarsity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’, [i.e., a coming together of local communities, schools, colleges and universities, a co-mingling of different bodies at different levels (parents, Elders, adult workers, primary, secondary, college and university learners) engaged in collective knowledge generation through collaborative research– see also 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Wangoola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, 2000]. </a:t>
            </a:r>
          </a:p>
        </p:txBody>
      </p:sp>
      <p:sp>
        <p:nvSpPr>
          <p:cNvPr id="7" name="Freeform 7"/>
          <p:cNvSpPr/>
          <p:nvPr/>
        </p:nvSpPr>
        <p:spPr>
          <a:xfrm rot="5400000">
            <a:off x="17550396" y="-677684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4728241" y="-938839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5416" y="4886061"/>
            <a:ext cx="7135669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X. MAKING RESEARCH AS A TOP PRIORITY AT UEW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22" y="1895211"/>
            <a:ext cx="7737209" cy="61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89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999" dirty="0">
                <a:solidFill>
                  <a:srgbClr val="000000"/>
                </a:solidFill>
                <a:latin typeface="Josefin Sans"/>
              </a:rPr>
              <a:t>Making [de/anti-colonial] research a top priority, with ‘scholarly reputation building’ at the core.</a:t>
            </a:r>
          </a:p>
          <a:p>
            <a:pPr algn="l">
              <a:lnSpc>
                <a:spcPts val="5999"/>
              </a:lnSpc>
            </a:pPr>
            <a:endParaRPr lang="en-US" sz="4999" dirty="0">
              <a:solidFill>
                <a:srgbClr val="000000"/>
              </a:solidFill>
              <a:latin typeface="Josefin Sans"/>
            </a:endParaRPr>
          </a:p>
          <a:p>
            <a:pPr marL="1079489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999" dirty="0">
                <a:solidFill>
                  <a:srgbClr val="000000"/>
                </a:solidFill>
                <a:latin typeface="Josefin Sans"/>
              </a:rPr>
              <a:t>There are many ways to achieve this: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65870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X. MAKING RESEARCH AS A TOP PRIORITY AT UEW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2000" y="3113214"/>
            <a:ext cx="16512484" cy="8169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r>
              <a:rPr lang="en-US" sz="4100" dirty="0">
                <a:solidFill>
                  <a:srgbClr val="000000"/>
                </a:solidFill>
                <a:latin typeface="Josefin Sans"/>
              </a:rPr>
              <a:t>UEW must start by establishing Institutional Review Boards [IRB] to vet the quality of the proposals and ensure top notch applications.</a:t>
            </a: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r>
              <a:rPr lang="en-US" sz="4100" dirty="0">
                <a:solidFill>
                  <a:srgbClr val="000000"/>
                </a:solidFill>
                <a:latin typeface="Josefin Sans"/>
              </a:rPr>
              <a:t>IRB must also vet proposal to ensure protection of human subjects.</a:t>
            </a: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r>
              <a:rPr lang="en-US" sz="4100" dirty="0">
                <a:solidFill>
                  <a:srgbClr val="000000"/>
                </a:solidFill>
                <a:latin typeface="Josefin Sans"/>
              </a:rPr>
              <a:t>There is data/internet dearth that must be addressed.</a:t>
            </a: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 algn="l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algn="l">
              <a:lnSpc>
                <a:spcPts val="4920"/>
              </a:lnSpc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17550396" y="-677684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5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65870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X. MAKING RESEARCH AS A TOP PRIORITY AT UEW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3400" y="3374210"/>
            <a:ext cx="16323706" cy="7541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r>
              <a:rPr lang="en-US" sz="4100" dirty="0">
                <a:solidFill>
                  <a:srgbClr val="000000"/>
                </a:solidFill>
                <a:latin typeface="Josefin Sans"/>
              </a:rPr>
              <a:t>Cutting down the teaching loads &amp; number of teaching hours of faculty per semester.</a:t>
            </a: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r>
              <a:rPr lang="en-US" sz="4100" dirty="0">
                <a:solidFill>
                  <a:srgbClr val="000000"/>
                </a:solidFill>
                <a:latin typeface="Josefin Sans"/>
              </a:rPr>
              <a:t>Additional release time for the stellar and/or young researchers to continue to build their portfolios.</a:t>
            </a: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r>
              <a:rPr lang="en-US" sz="4100" dirty="0">
                <a:solidFill>
                  <a:srgbClr val="000000"/>
                </a:solidFill>
                <a:latin typeface="Josefin Sans"/>
              </a:rPr>
              <a:t>Institute a policy on conflict of interest &amp; time commitment for faculty so that the reduced teaching workload should be used for research (research release) and not for part-time teaching in other universities. [There are implications for the low university pay structures too].</a:t>
            </a: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17550396" y="-677684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7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4862" y="2498404"/>
            <a:ext cx="16415514" cy="2791585"/>
            <a:chOff x="0" y="0"/>
            <a:chExt cx="4323427" cy="7352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3428" cy="735232"/>
            </a:xfrm>
            <a:custGeom>
              <a:avLst/>
              <a:gdLst/>
              <a:ahLst/>
              <a:cxnLst/>
              <a:rect l="l" t="t" r="r" b="b"/>
              <a:pathLst>
                <a:path w="4323428" h="735232">
                  <a:moveTo>
                    <a:pt x="24053" y="0"/>
                  </a:moveTo>
                  <a:lnTo>
                    <a:pt x="4299375" y="0"/>
                  </a:lnTo>
                  <a:cubicBezTo>
                    <a:pt x="4312659" y="0"/>
                    <a:pt x="4323428" y="10769"/>
                    <a:pt x="4323428" y="24053"/>
                  </a:cubicBezTo>
                  <a:lnTo>
                    <a:pt x="4323428" y="711180"/>
                  </a:lnTo>
                  <a:cubicBezTo>
                    <a:pt x="4323428" y="717559"/>
                    <a:pt x="4320894" y="723677"/>
                    <a:pt x="4316383" y="728187"/>
                  </a:cubicBezTo>
                  <a:cubicBezTo>
                    <a:pt x="4311872" y="732698"/>
                    <a:pt x="4305754" y="735232"/>
                    <a:pt x="4299375" y="735232"/>
                  </a:cubicBezTo>
                  <a:lnTo>
                    <a:pt x="24053" y="735232"/>
                  </a:lnTo>
                  <a:cubicBezTo>
                    <a:pt x="10769" y="735232"/>
                    <a:pt x="0" y="724463"/>
                    <a:pt x="0" y="711180"/>
                  </a:cubicBezTo>
                  <a:lnTo>
                    <a:pt x="0" y="24053"/>
                  </a:lnTo>
                  <a:cubicBezTo>
                    <a:pt x="0" y="17674"/>
                    <a:pt x="2534" y="11556"/>
                    <a:pt x="7045" y="7045"/>
                  </a:cubicBezTo>
                  <a:cubicBezTo>
                    <a:pt x="11556" y="2534"/>
                    <a:pt x="17674" y="0"/>
                    <a:pt x="24053" y="0"/>
                  </a:cubicBezTo>
                  <a:close/>
                </a:path>
              </a:pathLst>
            </a:custGeom>
            <a:solidFill>
              <a:srgbClr val="FC991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323427" cy="801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55641" lvl="1" indent="-377820" algn="l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000000"/>
                  </a:solidFill>
                  <a:latin typeface="Josefin Sans"/>
                </a:rPr>
                <a:t>How do we as [educators/researchers/students] begin to [re]imagine our universities as they should be, and use knowledge to critique the now, while doing the work required for a new African educational futurity?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44862" y="5528114"/>
            <a:ext cx="16415514" cy="2083814"/>
            <a:chOff x="0" y="0"/>
            <a:chExt cx="4323427" cy="5488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3428" cy="548823"/>
            </a:xfrm>
            <a:custGeom>
              <a:avLst/>
              <a:gdLst/>
              <a:ahLst/>
              <a:cxnLst/>
              <a:rect l="l" t="t" r="r" b="b"/>
              <a:pathLst>
                <a:path w="4323428" h="548823">
                  <a:moveTo>
                    <a:pt x="24053" y="0"/>
                  </a:moveTo>
                  <a:lnTo>
                    <a:pt x="4299375" y="0"/>
                  </a:lnTo>
                  <a:cubicBezTo>
                    <a:pt x="4312659" y="0"/>
                    <a:pt x="4323428" y="10769"/>
                    <a:pt x="4323428" y="24053"/>
                  </a:cubicBezTo>
                  <a:lnTo>
                    <a:pt x="4323428" y="524771"/>
                  </a:lnTo>
                  <a:cubicBezTo>
                    <a:pt x="4323428" y="531150"/>
                    <a:pt x="4320894" y="537268"/>
                    <a:pt x="4316383" y="541779"/>
                  </a:cubicBezTo>
                  <a:cubicBezTo>
                    <a:pt x="4311872" y="546289"/>
                    <a:pt x="4305754" y="548823"/>
                    <a:pt x="4299375" y="548823"/>
                  </a:cubicBezTo>
                  <a:lnTo>
                    <a:pt x="24053" y="548823"/>
                  </a:lnTo>
                  <a:cubicBezTo>
                    <a:pt x="17674" y="548823"/>
                    <a:pt x="11556" y="546289"/>
                    <a:pt x="7045" y="541779"/>
                  </a:cubicBezTo>
                  <a:cubicBezTo>
                    <a:pt x="2534" y="537268"/>
                    <a:pt x="0" y="531150"/>
                    <a:pt x="0" y="524771"/>
                  </a:cubicBezTo>
                  <a:lnTo>
                    <a:pt x="0" y="24053"/>
                  </a:lnTo>
                  <a:cubicBezTo>
                    <a:pt x="0" y="17674"/>
                    <a:pt x="2534" y="11556"/>
                    <a:pt x="7045" y="7045"/>
                  </a:cubicBezTo>
                  <a:cubicBezTo>
                    <a:pt x="11556" y="2534"/>
                    <a:pt x="17674" y="0"/>
                    <a:pt x="24053" y="0"/>
                  </a:cubicBezTo>
                  <a:close/>
                </a:path>
              </a:pathLst>
            </a:custGeom>
            <a:solidFill>
              <a:srgbClr val="FC991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323427" cy="61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55641" lvl="1" indent="-377820" algn="l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000000"/>
                  </a:solidFill>
                  <a:latin typeface="Josefin Sans"/>
                </a:rPr>
                <a:t>What universities do we want and are willing &amp; prepared to fight for?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44862" y="7850053"/>
            <a:ext cx="16415514" cy="2083814"/>
            <a:chOff x="0" y="0"/>
            <a:chExt cx="4323427" cy="5488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23428" cy="548823"/>
            </a:xfrm>
            <a:custGeom>
              <a:avLst/>
              <a:gdLst/>
              <a:ahLst/>
              <a:cxnLst/>
              <a:rect l="l" t="t" r="r" b="b"/>
              <a:pathLst>
                <a:path w="4323428" h="548823">
                  <a:moveTo>
                    <a:pt x="24053" y="0"/>
                  </a:moveTo>
                  <a:lnTo>
                    <a:pt x="4299375" y="0"/>
                  </a:lnTo>
                  <a:cubicBezTo>
                    <a:pt x="4312659" y="0"/>
                    <a:pt x="4323428" y="10769"/>
                    <a:pt x="4323428" y="24053"/>
                  </a:cubicBezTo>
                  <a:lnTo>
                    <a:pt x="4323428" y="524771"/>
                  </a:lnTo>
                  <a:cubicBezTo>
                    <a:pt x="4323428" y="531150"/>
                    <a:pt x="4320894" y="537268"/>
                    <a:pt x="4316383" y="541779"/>
                  </a:cubicBezTo>
                  <a:cubicBezTo>
                    <a:pt x="4311872" y="546289"/>
                    <a:pt x="4305754" y="548823"/>
                    <a:pt x="4299375" y="548823"/>
                  </a:cubicBezTo>
                  <a:lnTo>
                    <a:pt x="24053" y="548823"/>
                  </a:lnTo>
                  <a:cubicBezTo>
                    <a:pt x="17674" y="548823"/>
                    <a:pt x="11556" y="546289"/>
                    <a:pt x="7045" y="541779"/>
                  </a:cubicBezTo>
                  <a:cubicBezTo>
                    <a:pt x="2534" y="537268"/>
                    <a:pt x="0" y="531150"/>
                    <a:pt x="0" y="524771"/>
                  </a:cubicBezTo>
                  <a:lnTo>
                    <a:pt x="0" y="24053"/>
                  </a:lnTo>
                  <a:cubicBezTo>
                    <a:pt x="0" y="17674"/>
                    <a:pt x="2534" y="11556"/>
                    <a:pt x="7045" y="7045"/>
                  </a:cubicBezTo>
                  <a:cubicBezTo>
                    <a:pt x="11556" y="2534"/>
                    <a:pt x="17674" y="0"/>
                    <a:pt x="24053" y="0"/>
                  </a:cubicBezTo>
                  <a:close/>
                </a:path>
              </a:pathLst>
            </a:custGeom>
            <a:solidFill>
              <a:srgbClr val="FC991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323427" cy="61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55641" lvl="1" indent="-377820" algn="l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000000"/>
                  </a:solidFill>
                  <a:latin typeface="Josefin Sans"/>
                </a:rPr>
                <a:t>How do our universities become significant ‘research hubs’ promoting critical knowledge for human liberation and social transformation?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55407" y="-1191695"/>
            <a:ext cx="18798813" cy="3086100"/>
            <a:chOff x="0" y="0"/>
            <a:chExt cx="4951128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5400000">
            <a:off x="15841621" y="-35263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3248115" y="784659"/>
            <a:ext cx="11791771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6000" dirty="0">
                <a:solidFill>
                  <a:srgbClr val="FFFFFF"/>
                </a:solidFill>
                <a:latin typeface="League Spartan"/>
              </a:rPr>
              <a:t>II. CONTEXT QUESTIONS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65870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X. MAKING RESEARCH AS A TOP PRIORITY AT UEW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113213"/>
            <a:ext cx="16133206" cy="5656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r>
              <a:rPr lang="en-US" sz="4100" dirty="0">
                <a:solidFill>
                  <a:srgbClr val="000000"/>
                </a:solidFill>
                <a:latin typeface="Josefin Sans"/>
              </a:rPr>
              <a:t>Offering small amounts of seed funding for faculty members to pilot projects/conduct literature reviews, do case studies to build upon larger projects.</a:t>
            </a: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r>
              <a:rPr lang="en-US" sz="4100" dirty="0">
                <a:solidFill>
                  <a:srgbClr val="000000"/>
                </a:solidFill>
                <a:latin typeface="Josefin Sans"/>
              </a:rPr>
              <a:t>Offering some funding for travel for faculty members to attend international conferences and/or invited talks.</a:t>
            </a: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17550396" y="-677684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8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65870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X. MAKING RESEARCH AS A TOP PRIORITY AT UEW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2000" y="3120833"/>
            <a:ext cx="16399906" cy="691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r>
              <a:rPr lang="en-US" sz="4100" dirty="0">
                <a:solidFill>
                  <a:srgbClr val="000000"/>
                </a:solidFill>
                <a:latin typeface="Josefin Sans"/>
              </a:rPr>
              <a:t>UEW must institute rigor in the publication outlets. [Many scholars are publishing in ‘predatory journals’ in Asia where articles are published within a month following submission]. </a:t>
            </a: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r>
              <a:rPr lang="en-US" sz="4100" dirty="0">
                <a:solidFill>
                  <a:srgbClr val="000000"/>
                </a:solidFill>
                <a:latin typeface="Josefin Sans"/>
              </a:rPr>
              <a:t>Departmental/Institute and University-wide Faculty research seminars showcasing cutting-edge research work [e.g., UEW Annual Lecture Series, including ‘Distinguished Research Lecture Series’].</a:t>
            </a: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>
              <a:lnSpc>
                <a:spcPts val="4920"/>
              </a:lnSpc>
              <a:buFont typeface="Arial"/>
              <a:buChar char="•"/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17550396" y="-677684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7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65870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X. MAKING RESEARCH AS A TOP PRIORITY AT UEW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5182" y="4534624"/>
            <a:ext cx="16451880" cy="3782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2597" lvl="1" algn="l">
              <a:lnSpc>
                <a:spcPts val="4920"/>
              </a:lnSpc>
            </a:pPr>
            <a:endParaRPr lang="en-US" sz="41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 algn="l">
              <a:lnSpc>
                <a:spcPts val="492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Incentivising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 ‘Border Crossing Research’.</a:t>
            </a:r>
          </a:p>
          <a:p>
            <a:pPr marL="885195" lvl="1" indent="-442598" algn="l">
              <a:lnSpc>
                <a:spcPts val="492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885195" lvl="1" indent="-442598" algn="l">
              <a:lnSpc>
                <a:spcPts val="492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Showing University Research in university-wide publication outlets -  Newsletter/online information sharing, etc.</a:t>
            </a:r>
          </a:p>
          <a:p>
            <a:pPr marL="885195" lvl="1" indent="-442598" algn="l">
              <a:lnSpc>
                <a:spcPts val="492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7" name="Freeform 7"/>
          <p:cNvSpPr/>
          <p:nvPr/>
        </p:nvSpPr>
        <p:spPr>
          <a:xfrm rot="5400000">
            <a:off x="17550396" y="-677684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89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159567">
            <a:off x="15454930" y="-641100"/>
            <a:ext cx="8175621" cy="8175621"/>
          </a:xfrm>
          <a:custGeom>
            <a:avLst/>
            <a:gdLst/>
            <a:ahLst/>
            <a:cxnLst/>
            <a:rect l="l" t="t" r="r" b="b"/>
            <a:pathLst>
              <a:path w="8175621" h="8175621">
                <a:moveTo>
                  <a:pt x="0" y="0"/>
                </a:moveTo>
                <a:lnTo>
                  <a:pt x="8175621" y="0"/>
                </a:lnTo>
                <a:lnTo>
                  <a:pt x="8175621" y="8175621"/>
                </a:lnTo>
                <a:lnTo>
                  <a:pt x="0" y="8175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728645">
            <a:off x="-3673694" y="4252633"/>
            <a:ext cx="6303208" cy="6303208"/>
          </a:xfrm>
          <a:custGeom>
            <a:avLst/>
            <a:gdLst/>
            <a:ahLst/>
            <a:cxnLst/>
            <a:rect l="l" t="t" r="r" b="b"/>
            <a:pathLst>
              <a:path w="6303208" h="6303208">
                <a:moveTo>
                  <a:pt x="0" y="0"/>
                </a:moveTo>
                <a:lnTo>
                  <a:pt x="6303208" y="0"/>
                </a:lnTo>
                <a:lnTo>
                  <a:pt x="6303208" y="6303208"/>
                </a:lnTo>
                <a:lnTo>
                  <a:pt x="0" y="630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0932" y="4085996"/>
            <a:ext cx="1057504" cy="105750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9684" y="636311"/>
            <a:ext cx="1518917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4"/>
              </a:lnSpc>
            </a:pPr>
            <a:r>
              <a:rPr lang="en-US" sz="5499" dirty="0">
                <a:solidFill>
                  <a:srgbClr val="FFFFFF"/>
                </a:solidFill>
                <a:latin typeface="League Spartan"/>
              </a:rPr>
              <a:t>X. MAKING RESEARCH AS A TOP PRIORITY AT UEW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799858" y="5074896"/>
            <a:ext cx="4092031" cy="1110455"/>
            <a:chOff x="0" y="0"/>
            <a:chExt cx="5456041" cy="1480606"/>
          </a:xfrm>
        </p:grpSpPr>
        <p:sp>
          <p:nvSpPr>
            <p:cNvPr id="11" name="AutoShape 11"/>
            <p:cNvSpPr/>
            <p:nvPr/>
          </p:nvSpPr>
          <p:spPr>
            <a:xfrm>
              <a:off x="0" y="1461556"/>
              <a:ext cx="4085728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5456041" cy="1238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90"/>
                </a:lnSpc>
              </a:pPr>
              <a:r>
                <a:rPr lang="en-US" sz="3000">
                  <a:solidFill>
                    <a:srgbClr val="000000"/>
                  </a:solidFill>
                  <a:latin typeface="League Spartan"/>
                </a:rPr>
                <a:t>Creating Centres of Research Excellence.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458422" y="7399020"/>
            <a:ext cx="4092031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Granting Research Associateships.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3827" y="7404735"/>
            <a:ext cx="3921144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‘Elders in Residence’.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73755" y="7394712"/>
            <a:ext cx="5053685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International Partnerships &amp; MOUs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712941" y="5003428"/>
            <a:ext cx="4092031" cy="1181923"/>
            <a:chOff x="0" y="0"/>
            <a:chExt cx="5456041" cy="157589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9525"/>
              <a:ext cx="5456041" cy="1238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90"/>
                </a:lnSpc>
              </a:pPr>
              <a:r>
                <a:rPr lang="en-US" sz="3000">
                  <a:solidFill>
                    <a:srgbClr val="000000"/>
                  </a:solidFill>
                  <a:latin typeface="League Spartan"/>
                </a:rPr>
                <a:t>Visiting Scholar Positions.</a:t>
              </a: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1556847"/>
              <a:ext cx="4085728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626023" y="4922600"/>
            <a:ext cx="4092031" cy="1262751"/>
            <a:chOff x="0" y="0"/>
            <a:chExt cx="5456041" cy="168366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9525"/>
              <a:ext cx="5456041" cy="1238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90"/>
                </a:lnSpc>
              </a:pPr>
              <a:r>
                <a:rPr lang="en-US" sz="3000">
                  <a:solidFill>
                    <a:srgbClr val="000000"/>
                  </a:solidFill>
                  <a:latin typeface="League Spartan"/>
                </a:rPr>
                <a:t>Postdoctoral Fellowships.</a:t>
              </a: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664618"/>
              <a:ext cx="4085728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AutoShape 22"/>
          <p:cNvSpPr/>
          <p:nvPr/>
        </p:nvSpPr>
        <p:spPr>
          <a:xfrm>
            <a:off x="3458422" y="8521541"/>
            <a:ext cx="3064296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7883827" y="8535829"/>
            <a:ext cx="3064296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12473755" y="8550116"/>
            <a:ext cx="3064296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5400000">
            <a:off x="13679028" y="-1156345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4728241" y="-897203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5416" y="4886061"/>
            <a:ext cx="713566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XI. INCENTIVISING UNIVERSITY RESEARCH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22" y="2886075"/>
            <a:ext cx="7737209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89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999" dirty="0">
                <a:solidFill>
                  <a:srgbClr val="000000"/>
                </a:solidFill>
                <a:latin typeface="Josefin Sans"/>
              </a:rPr>
              <a:t>Many other things can be done to increase research reputation of individuals, as well as the University/faculty as a whole: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3076" y="3473591"/>
            <a:ext cx="14188292" cy="679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University ‘buy out’ of faculty release time &amp; stipend for stellar research.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Submitting nominations for research awards &amp; honors for faculty at all career stages.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University faculty sitting on award or research grant review committees enhances the idea of ‘scholars are recognized experts’ and expanding the network.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656" y="657754"/>
            <a:ext cx="1353533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5"/>
              </a:lnSpc>
            </a:pPr>
            <a:r>
              <a:rPr lang="en-US" sz="5500" dirty="0">
                <a:solidFill>
                  <a:srgbClr val="FFFFFF"/>
                </a:solidFill>
                <a:latin typeface="League Spartan"/>
              </a:rPr>
              <a:t>XI. INCENTIVISING UNIVERSITY RESEARCH</a:t>
            </a:r>
          </a:p>
        </p:txBody>
      </p:sp>
      <p:sp>
        <p:nvSpPr>
          <p:cNvPr id="7" name="Freeform 7"/>
          <p:cNvSpPr/>
          <p:nvPr/>
        </p:nvSpPr>
        <p:spPr>
          <a:xfrm rot="6647080">
            <a:off x="15909328" y="7592215"/>
            <a:ext cx="3693204" cy="3693204"/>
          </a:xfrm>
          <a:custGeom>
            <a:avLst/>
            <a:gdLst/>
            <a:ahLst/>
            <a:cxnLst/>
            <a:rect l="l" t="t" r="r" b="b"/>
            <a:pathLst>
              <a:path w="3693204" h="3693204">
                <a:moveTo>
                  <a:pt x="0" y="0"/>
                </a:moveTo>
                <a:lnTo>
                  <a:pt x="3693204" y="0"/>
                </a:lnTo>
                <a:lnTo>
                  <a:pt x="3693204" y="3693204"/>
                </a:lnTo>
                <a:lnTo>
                  <a:pt x="0" y="3693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5606575" y="50394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656" y="4085767"/>
            <a:ext cx="14188292" cy="543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Promoting online or through social media the successes of faculty and student researchers.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Hosting events, reaching out to other partners around specific research themes where there is strength at the host university and promoting these events online.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656" y="657754"/>
            <a:ext cx="1353533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5"/>
              </a:lnSpc>
            </a:pPr>
            <a:r>
              <a:rPr lang="en-US" sz="5500" dirty="0">
                <a:solidFill>
                  <a:srgbClr val="FFFFFF"/>
                </a:solidFill>
                <a:latin typeface="League Spartan"/>
              </a:rPr>
              <a:t>XI. INCENTIVISING UNIVERSITY RESEARCH</a:t>
            </a:r>
          </a:p>
        </p:txBody>
      </p:sp>
      <p:sp>
        <p:nvSpPr>
          <p:cNvPr id="7" name="Freeform 7"/>
          <p:cNvSpPr/>
          <p:nvPr/>
        </p:nvSpPr>
        <p:spPr>
          <a:xfrm rot="6647080">
            <a:off x="15909328" y="7592215"/>
            <a:ext cx="3693204" cy="3693204"/>
          </a:xfrm>
          <a:custGeom>
            <a:avLst/>
            <a:gdLst/>
            <a:ahLst/>
            <a:cxnLst/>
            <a:rect l="l" t="t" r="r" b="b"/>
            <a:pathLst>
              <a:path w="3693204" h="3693204">
                <a:moveTo>
                  <a:pt x="0" y="0"/>
                </a:moveTo>
                <a:lnTo>
                  <a:pt x="3693204" y="0"/>
                </a:lnTo>
                <a:lnTo>
                  <a:pt x="3693204" y="3693204"/>
                </a:lnTo>
                <a:lnTo>
                  <a:pt x="0" y="3693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5606575" y="50394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4728241" y="-995700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433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5416" y="4886061"/>
            <a:ext cx="7135669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XII. ADMINISTRATIVE SUPPORT STRUCTURE FOR RESEARCH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22" y="2886075"/>
            <a:ext cx="7737209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89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999" dirty="0">
                <a:solidFill>
                  <a:srgbClr val="000000"/>
                </a:solidFill>
                <a:latin typeface="Josefin Sans"/>
              </a:rPr>
              <a:t>Important to ensure there are excellent administrative supports for researchers in place.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9136" y="593710"/>
            <a:ext cx="12641343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XII. ADMINISTRATIVE SUPPORT STRUCTURE FOR RESEARCH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62906" y="6831836"/>
            <a:ext cx="3567400" cy="3167939"/>
            <a:chOff x="0" y="0"/>
            <a:chExt cx="939562" cy="8343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39562" cy="834354"/>
            </a:xfrm>
            <a:custGeom>
              <a:avLst/>
              <a:gdLst/>
              <a:ahLst/>
              <a:cxnLst/>
              <a:rect l="l" t="t" r="r" b="b"/>
              <a:pathLst>
                <a:path w="939562" h="834354">
                  <a:moveTo>
                    <a:pt x="110679" y="0"/>
                  </a:moveTo>
                  <a:lnTo>
                    <a:pt x="828883" y="0"/>
                  </a:lnTo>
                  <a:cubicBezTo>
                    <a:pt x="858237" y="0"/>
                    <a:pt x="886388" y="11661"/>
                    <a:pt x="907145" y="32417"/>
                  </a:cubicBezTo>
                  <a:cubicBezTo>
                    <a:pt x="927901" y="53174"/>
                    <a:pt x="939562" y="81325"/>
                    <a:pt x="939562" y="110679"/>
                  </a:cubicBezTo>
                  <a:lnTo>
                    <a:pt x="939562" y="723675"/>
                  </a:lnTo>
                  <a:cubicBezTo>
                    <a:pt x="939562" y="784801"/>
                    <a:pt x="890009" y="834354"/>
                    <a:pt x="828883" y="834354"/>
                  </a:cubicBezTo>
                  <a:lnTo>
                    <a:pt x="110679" y="834354"/>
                  </a:lnTo>
                  <a:cubicBezTo>
                    <a:pt x="49553" y="834354"/>
                    <a:pt x="0" y="784801"/>
                    <a:pt x="0" y="723675"/>
                  </a:cubicBezTo>
                  <a:lnTo>
                    <a:pt x="0" y="110679"/>
                  </a:lnTo>
                  <a:cubicBezTo>
                    <a:pt x="0" y="49553"/>
                    <a:pt x="49553" y="0"/>
                    <a:pt x="110679" y="0"/>
                  </a:cubicBezTo>
                  <a:close/>
                </a:path>
              </a:pathLst>
            </a:custGeom>
            <a:solidFill>
              <a:srgbClr val="FC991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939562" cy="90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Josefin Sans"/>
                </a:rPr>
                <a:t>Institutional support for supporting faculty &amp; students’ Research Grant Applications.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63706" y="6831836"/>
            <a:ext cx="3698484" cy="3167939"/>
            <a:chOff x="0" y="0"/>
            <a:chExt cx="974086" cy="8343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4086" cy="834354"/>
            </a:xfrm>
            <a:custGeom>
              <a:avLst/>
              <a:gdLst/>
              <a:ahLst/>
              <a:cxnLst/>
              <a:rect l="l" t="t" r="r" b="b"/>
              <a:pathLst>
                <a:path w="974086" h="834354">
                  <a:moveTo>
                    <a:pt x="106757" y="0"/>
                  </a:moveTo>
                  <a:lnTo>
                    <a:pt x="867330" y="0"/>
                  </a:lnTo>
                  <a:cubicBezTo>
                    <a:pt x="926290" y="0"/>
                    <a:pt x="974086" y="47797"/>
                    <a:pt x="974086" y="106757"/>
                  </a:cubicBezTo>
                  <a:lnTo>
                    <a:pt x="974086" y="727598"/>
                  </a:lnTo>
                  <a:cubicBezTo>
                    <a:pt x="974086" y="786558"/>
                    <a:pt x="926290" y="834354"/>
                    <a:pt x="867330" y="834354"/>
                  </a:cubicBezTo>
                  <a:lnTo>
                    <a:pt x="106757" y="834354"/>
                  </a:lnTo>
                  <a:cubicBezTo>
                    <a:pt x="47797" y="834354"/>
                    <a:pt x="0" y="786558"/>
                    <a:pt x="0" y="727598"/>
                  </a:cubicBezTo>
                  <a:lnTo>
                    <a:pt x="0" y="106757"/>
                  </a:lnTo>
                  <a:cubicBezTo>
                    <a:pt x="0" y="47797"/>
                    <a:pt x="47797" y="0"/>
                    <a:pt x="106757" y="0"/>
                  </a:cubicBezTo>
                  <a:close/>
                </a:path>
              </a:pathLst>
            </a:custGeom>
            <a:solidFill>
              <a:srgbClr val="FC991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974086" cy="90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Josefin Sans"/>
                </a:rPr>
                <a:t>Assistance in writing ‘Quality Grant Proposals’ [e.g., editing faculty grant proposal drafts].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95590" y="6848292"/>
            <a:ext cx="3698484" cy="3151483"/>
            <a:chOff x="0" y="0"/>
            <a:chExt cx="974086" cy="8300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74086" cy="830020"/>
            </a:xfrm>
            <a:custGeom>
              <a:avLst/>
              <a:gdLst/>
              <a:ahLst/>
              <a:cxnLst/>
              <a:rect l="l" t="t" r="r" b="b"/>
              <a:pathLst>
                <a:path w="974086" h="830020">
                  <a:moveTo>
                    <a:pt x="106757" y="0"/>
                  </a:moveTo>
                  <a:lnTo>
                    <a:pt x="867330" y="0"/>
                  </a:lnTo>
                  <a:cubicBezTo>
                    <a:pt x="926290" y="0"/>
                    <a:pt x="974086" y="47797"/>
                    <a:pt x="974086" y="106757"/>
                  </a:cubicBezTo>
                  <a:lnTo>
                    <a:pt x="974086" y="723263"/>
                  </a:lnTo>
                  <a:cubicBezTo>
                    <a:pt x="974086" y="782223"/>
                    <a:pt x="926290" y="830020"/>
                    <a:pt x="867330" y="830020"/>
                  </a:cubicBezTo>
                  <a:lnTo>
                    <a:pt x="106757" y="830020"/>
                  </a:lnTo>
                  <a:cubicBezTo>
                    <a:pt x="47797" y="830020"/>
                    <a:pt x="0" y="782223"/>
                    <a:pt x="0" y="723263"/>
                  </a:cubicBezTo>
                  <a:lnTo>
                    <a:pt x="0" y="106757"/>
                  </a:lnTo>
                  <a:cubicBezTo>
                    <a:pt x="0" y="47797"/>
                    <a:pt x="47797" y="0"/>
                    <a:pt x="106757" y="0"/>
                  </a:cubicBezTo>
                  <a:close/>
                </a:path>
              </a:pathLst>
            </a:custGeom>
            <a:solidFill>
              <a:srgbClr val="FC991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974086" cy="896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Josefin Sans"/>
                </a:rPr>
                <a:t>A sharepoint (or similar) set of resources such as successful proposals, information slides.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757951" y="3059686"/>
            <a:ext cx="4072931" cy="2083814"/>
            <a:chOff x="0" y="0"/>
            <a:chExt cx="1072706" cy="54882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72706" cy="548823"/>
            </a:xfrm>
            <a:custGeom>
              <a:avLst/>
              <a:gdLst/>
              <a:ahLst/>
              <a:cxnLst/>
              <a:rect l="l" t="t" r="r" b="b"/>
              <a:pathLst>
                <a:path w="1072706" h="548823">
                  <a:moveTo>
                    <a:pt x="96942" y="0"/>
                  </a:moveTo>
                  <a:lnTo>
                    <a:pt x="975764" y="0"/>
                  </a:lnTo>
                  <a:cubicBezTo>
                    <a:pt x="1029304" y="0"/>
                    <a:pt x="1072706" y="43402"/>
                    <a:pt x="1072706" y="96942"/>
                  </a:cubicBezTo>
                  <a:lnTo>
                    <a:pt x="1072706" y="451882"/>
                  </a:lnTo>
                  <a:cubicBezTo>
                    <a:pt x="1072706" y="477592"/>
                    <a:pt x="1062493" y="502250"/>
                    <a:pt x="1044312" y="520430"/>
                  </a:cubicBezTo>
                  <a:cubicBezTo>
                    <a:pt x="1026132" y="538610"/>
                    <a:pt x="1001475" y="548823"/>
                    <a:pt x="975764" y="548823"/>
                  </a:cubicBezTo>
                  <a:lnTo>
                    <a:pt x="96942" y="548823"/>
                  </a:lnTo>
                  <a:cubicBezTo>
                    <a:pt x="71231" y="548823"/>
                    <a:pt x="46574" y="538610"/>
                    <a:pt x="28394" y="520430"/>
                  </a:cubicBezTo>
                  <a:cubicBezTo>
                    <a:pt x="10213" y="502250"/>
                    <a:pt x="0" y="477592"/>
                    <a:pt x="0" y="451882"/>
                  </a:cubicBezTo>
                  <a:lnTo>
                    <a:pt x="0" y="96942"/>
                  </a:lnTo>
                  <a:cubicBezTo>
                    <a:pt x="0" y="71231"/>
                    <a:pt x="10213" y="46574"/>
                    <a:pt x="28394" y="28394"/>
                  </a:cubicBezTo>
                  <a:cubicBezTo>
                    <a:pt x="46574" y="10213"/>
                    <a:pt x="71231" y="0"/>
                    <a:pt x="96942" y="0"/>
                  </a:cubicBezTo>
                  <a:close/>
                </a:path>
              </a:pathLst>
            </a:custGeom>
            <a:solidFill>
              <a:srgbClr val="FC991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072706" cy="61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Josefin Sans"/>
                </a:rPr>
                <a:t>Sessions about grants for information.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015760" y="6583729"/>
            <a:ext cx="3593620" cy="3416046"/>
            <a:chOff x="0" y="0"/>
            <a:chExt cx="946468" cy="89969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46468" cy="899699"/>
            </a:xfrm>
            <a:custGeom>
              <a:avLst/>
              <a:gdLst/>
              <a:ahLst/>
              <a:cxnLst/>
              <a:rect l="l" t="t" r="r" b="b"/>
              <a:pathLst>
                <a:path w="946468" h="899699">
                  <a:moveTo>
                    <a:pt x="109872" y="0"/>
                  </a:moveTo>
                  <a:lnTo>
                    <a:pt x="836596" y="0"/>
                  </a:lnTo>
                  <a:cubicBezTo>
                    <a:pt x="897276" y="0"/>
                    <a:pt x="946468" y="49191"/>
                    <a:pt x="946468" y="109872"/>
                  </a:cubicBezTo>
                  <a:lnTo>
                    <a:pt x="946468" y="789827"/>
                  </a:lnTo>
                  <a:cubicBezTo>
                    <a:pt x="946468" y="850508"/>
                    <a:pt x="897276" y="899699"/>
                    <a:pt x="836596" y="899699"/>
                  </a:cubicBezTo>
                  <a:lnTo>
                    <a:pt x="109872" y="899699"/>
                  </a:lnTo>
                  <a:cubicBezTo>
                    <a:pt x="49191" y="899699"/>
                    <a:pt x="0" y="850508"/>
                    <a:pt x="0" y="789827"/>
                  </a:cubicBezTo>
                  <a:lnTo>
                    <a:pt x="0" y="109872"/>
                  </a:lnTo>
                  <a:cubicBezTo>
                    <a:pt x="0" y="49191"/>
                    <a:pt x="49191" y="0"/>
                    <a:pt x="109872" y="0"/>
                  </a:cubicBezTo>
                  <a:close/>
                </a:path>
              </a:pathLst>
            </a:custGeom>
            <a:solidFill>
              <a:srgbClr val="FC991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946468" cy="966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Josefin Sans"/>
                </a:rPr>
                <a:t>Finding suitable leaders for Research Institutes that have developed high research profile.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815354" y="3991757"/>
            <a:ext cx="274417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1645197" y="4982742"/>
            <a:ext cx="2370563" cy="138236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10545666" y="3766271"/>
            <a:ext cx="0" cy="274417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6416207" y="3766271"/>
            <a:ext cx="0" cy="274417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>
            <a:off x="1926701" y="3776551"/>
            <a:ext cx="0" cy="274417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89136" y="3277678"/>
            <a:ext cx="12094094" cy="2083814"/>
            <a:chOff x="0" y="0"/>
            <a:chExt cx="3185276" cy="54882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185276" cy="548823"/>
            </a:xfrm>
            <a:custGeom>
              <a:avLst/>
              <a:gdLst/>
              <a:ahLst/>
              <a:cxnLst/>
              <a:rect l="l" t="t" r="r" b="b"/>
              <a:pathLst>
                <a:path w="3185276" h="548823">
                  <a:moveTo>
                    <a:pt x="32647" y="0"/>
                  </a:moveTo>
                  <a:lnTo>
                    <a:pt x="3152629" y="0"/>
                  </a:lnTo>
                  <a:cubicBezTo>
                    <a:pt x="3161287" y="0"/>
                    <a:pt x="3169591" y="3440"/>
                    <a:pt x="3175714" y="9562"/>
                  </a:cubicBezTo>
                  <a:cubicBezTo>
                    <a:pt x="3181836" y="15685"/>
                    <a:pt x="3185276" y="23989"/>
                    <a:pt x="3185276" y="32647"/>
                  </a:cubicBezTo>
                  <a:lnTo>
                    <a:pt x="3185276" y="516176"/>
                  </a:lnTo>
                  <a:cubicBezTo>
                    <a:pt x="3185276" y="534207"/>
                    <a:pt x="3170659" y="548823"/>
                    <a:pt x="3152629" y="548823"/>
                  </a:cubicBezTo>
                  <a:lnTo>
                    <a:pt x="32647" y="548823"/>
                  </a:lnTo>
                  <a:cubicBezTo>
                    <a:pt x="23989" y="548823"/>
                    <a:pt x="15685" y="545384"/>
                    <a:pt x="9562" y="539261"/>
                  </a:cubicBezTo>
                  <a:cubicBezTo>
                    <a:pt x="3440" y="533139"/>
                    <a:pt x="0" y="524835"/>
                    <a:pt x="0" y="516176"/>
                  </a:cubicBezTo>
                  <a:lnTo>
                    <a:pt x="0" y="32647"/>
                  </a:lnTo>
                  <a:cubicBezTo>
                    <a:pt x="0" y="14617"/>
                    <a:pt x="14617" y="0"/>
                    <a:pt x="32647" y="0"/>
                  </a:cubicBezTo>
                  <a:close/>
                </a:path>
              </a:pathLst>
            </a:custGeom>
            <a:solidFill>
              <a:srgbClr val="F14A1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3185276" cy="61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League Spartan"/>
                </a:rPr>
                <a:t>Excellent administrative supports for researchers:</a:t>
              </a:r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15681526" y="265469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5213651" y="-863515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2" y="0"/>
                </a:moveTo>
                <a:lnTo>
                  <a:pt x="0" y="0"/>
                </a:lnTo>
                <a:lnTo>
                  <a:pt x="0" y="12484703"/>
                </a:lnTo>
                <a:lnTo>
                  <a:pt x="12484702" y="12484703"/>
                </a:lnTo>
                <a:lnTo>
                  <a:pt x="124847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4500363" y="220250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0916806" y="397871"/>
            <a:ext cx="9432810" cy="1428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15897" y="5311521"/>
            <a:ext cx="6569445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XIII. PROMOTION OF ‘REACH OF RESEARCH’</a:t>
            </a:r>
          </a:p>
        </p:txBody>
      </p:sp>
      <p:grpSp>
        <p:nvGrpSpPr>
          <p:cNvPr id="6" name="Group 6"/>
          <p:cNvGrpSpPr/>
          <p:nvPr/>
        </p:nvGrpSpPr>
        <p:grpSpPr>
          <a:xfrm rot="5400000">
            <a:off x="7863817" y="4650265"/>
            <a:ext cx="2142205" cy="3128675"/>
            <a:chOff x="0" y="0"/>
            <a:chExt cx="2354580" cy="34388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3438846"/>
            </a:xfrm>
            <a:custGeom>
              <a:avLst/>
              <a:gdLst/>
              <a:ahLst/>
              <a:cxnLst/>
              <a:rect l="l" t="t" r="r" b="b"/>
              <a:pathLst>
                <a:path w="2353310" h="3438846">
                  <a:moveTo>
                    <a:pt x="784860" y="3371536"/>
                  </a:moveTo>
                  <a:cubicBezTo>
                    <a:pt x="905510" y="3412176"/>
                    <a:pt x="1042670" y="3438846"/>
                    <a:pt x="1177290" y="3438846"/>
                  </a:cubicBezTo>
                  <a:cubicBezTo>
                    <a:pt x="1311910" y="3438846"/>
                    <a:pt x="1441450" y="3415986"/>
                    <a:pt x="1560830" y="3375346"/>
                  </a:cubicBezTo>
                  <a:cubicBezTo>
                    <a:pt x="1563370" y="3374076"/>
                    <a:pt x="1565910" y="3374076"/>
                    <a:pt x="1568450" y="3372807"/>
                  </a:cubicBezTo>
                  <a:cubicBezTo>
                    <a:pt x="2016760" y="3210246"/>
                    <a:pt x="2346960" y="2780986"/>
                    <a:pt x="2353310" y="227758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275874"/>
                  </a:lnTo>
                  <a:cubicBezTo>
                    <a:pt x="6350" y="2783526"/>
                    <a:pt x="331470" y="3212786"/>
                    <a:pt x="784860" y="3371536"/>
                  </a:cubicBezTo>
                  <a:close/>
                </a:path>
              </a:pathLst>
            </a:custGeom>
            <a:solidFill>
              <a:srgbClr val="F14A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7688993" y="5378836"/>
            <a:ext cx="1671533" cy="167153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7761107" y="5701413"/>
            <a:ext cx="1348282" cy="1026379"/>
          </a:xfrm>
          <a:custGeom>
            <a:avLst/>
            <a:gdLst/>
            <a:ahLst/>
            <a:cxnLst/>
            <a:rect l="l" t="t" r="r" b="b"/>
            <a:pathLst>
              <a:path w="1348282" h="1026379">
                <a:moveTo>
                  <a:pt x="0" y="0"/>
                </a:moveTo>
                <a:lnTo>
                  <a:pt x="1348282" y="0"/>
                </a:lnTo>
                <a:lnTo>
                  <a:pt x="1348282" y="1026379"/>
                </a:lnTo>
                <a:lnTo>
                  <a:pt x="0" y="10263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7370582" y="383584"/>
            <a:ext cx="3047528" cy="2142205"/>
            <a:chOff x="0" y="0"/>
            <a:chExt cx="4063371" cy="2856274"/>
          </a:xfrm>
        </p:grpSpPr>
        <p:grpSp>
          <p:nvGrpSpPr>
            <p:cNvPr id="12" name="Group 12"/>
            <p:cNvGrpSpPr/>
            <p:nvPr/>
          </p:nvGrpSpPr>
          <p:grpSpPr>
            <a:xfrm rot="5400000">
              <a:off x="603548" y="-603548"/>
              <a:ext cx="2856274" cy="4063371"/>
              <a:chOff x="0" y="0"/>
              <a:chExt cx="2354580" cy="334965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353310" cy="3349655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3349655">
                    <a:moveTo>
                      <a:pt x="784860" y="3282345"/>
                    </a:moveTo>
                    <a:cubicBezTo>
                      <a:pt x="905510" y="3322985"/>
                      <a:pt x="1042670" y="3349655"/>
                      <a:pt x="1177290" y="3349655"/>
                    </a:cubicBezTo>
                    <a:cubicBezTo>
                      <a:pt x="1311910" y="3349655"/>
                      <a:pt x="1441450" y="3326795"/>
                      <a:pt x="1560830" y="3286155"/>
                    </a:cubicBezTo>
                    <a:cubicBezTo>
                      <a:pt x="1563370" y="3284885"/>
                      <a:pt x="1565910" y="3284885"/>
                      <a:pt x="1568450" y="3283615"/>
                    </a:cubicBezTo>
                    <a:cubicBezTo>
                      <a:pt x="2016760" y="3121055"/>
                      <a:pt x="2346960" y="2691795"/>
                      <a:pt x="2353310" y="2188666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187026"/>
                    </a:lnTo>
                    <a:cubicBezTo>
                      <a:pt x="6350" y="2694335"/>
                      <a:pt x="331470" y="3123595"/>
                      <a:pt x="784860" y="3282345"/>
                    </a:cubicBezTo>
                    <a:close/>
                  </a:path>
                </a:pathLst>
              </a:custGeom>
              <a:solidFill>
                <a:srgbClr val="43325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12367" y="283443"/>
              <a:ext cx="2228710" cy="2228710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62399" y="329564"/>
              <a:ext cx="2128645" cy="2128645"/>
            </a:xfrm>
            <a:custGeom>
              <a:avLst/>
              <a:gdLst/>
              <a:ahLst/>
              <a:cxnLst/>
              <a:rect l="l" t="t" r="r" b="b"/>
              <a:pathLst>
                <a:path w="2128645" h="2128645">
                  <a:moveTo>
                    <a:pt x="0" y="0"/>
                  </a:moveTo>
                  <a:lnTo>
                    <a:pt x="2128646" y="0"/>
                  </a:lnTo>
                  <a:lnTo>
                    <a:pt x="2128646" y="2128646"/>
                  </a:lnTo>
                  <a:lnTo>
                    <a:pt x="0" y="2128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7845366" y="2198543"/>
            <a:ext cx="2142205" cy="3091772"/>
            <a:chOff x="0" y="0"/>
            <a:chExt cx="2354580" cy="339828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53310" cy="3398285"/>
            </a:xfrm>
            <a:custGeom>
              <a:avLst/>
              <a:gdLst/>
              <a:ahLst/>
              <a:cxnLst/>
              <a:rect l="l" t="t" r="r" b="b"/>
              <a:pathLst>
                <a:path w="2353310" h="3398285">
                  <a:moveTo>
                    <a:pt x="784860" y="3330975"/>
                  </a:moveTo>
                  <a:cubicBezTo>
                    <a:pt x="905510" y="3371615"/>
                    <a:pt x="1042670" y="3398285"/>
                    <a:pt x="1177290" y="3398285"/>
                  </a:cubicBezTo>
                  <a:cubicBezTo>
                    <a:pt x="1311910" y="3398285"/>
                    <a:pt x="1441450" y="3375425"/>
                    <a:pt x="1560830" y="3334785"/>
                  </a:cubicBezTo>
                  <a:cubicBezTo>
                    <a:pt x="1563370" y="3333515"/>
                    <a:pt x="1565910" y="3333515"/>
                    <a:pt x="1568450" y="3332245"/>
                  </a:cubicBezTo>
                  <a:cubicBezTo>
                    <a:pt x="2016760" y="3169685"/>
                    <a:pt x="2346960" y="2740425"/>
                    <a:pt x="2353310" y="2237146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235469"/>
                  </a:lnTo>
                  <a:cubicBezTo>
                    <a:pt x="6350" y="2742965"/>
                    <a:pt x="331470" y="3172225"/>
                    <a:pt x="784860" y="3330975"/>
                  </a:cubicBezTo>
                  <a:close/>
                </a:path>
              </a:pathLst>
            </a:custGeom>
            <a:solidFill>
              <a:srgbClr val="FC991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7696965" y="2908663"/>
            <a:ext cx="1671533" cy="167153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7808028" y="3119561"/>
            <a:ext cx="1254439" cy="1249735"/>
          </a:xfrm>
          <a:custGeom>
            <a:avLst/>
            <a:gdLst/>
            <a:ahLst/>
            <a:cxnLst/>
            <a:rect l="l" t="t" r="r" b="b"/>
            <a:pathLst>
              <a:path w="1254439" h="1249735">
                <a:moveTo>
                  <a:pt x="0" y="0"/>
                </a:moveTo>
                <a:lnTo>
                  <a:pt x="1254440" y="0"/>
                </a:lnTo>
                <a:lnTo>
                  <a:pt x="1254440" y="1249736"/>
                </a:lnTo>
                <a:lnTo>
                  <a:pt x="0" y="12497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 rot="5400000">
            <a:off x="7863817" y="7082521"/>
            <a:ext cx="2142205" cy="3196275"/>
            <a:chOff x="0" y="0"/>
            <a:chExt cx="2354580" cy="35131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53310" cy="3513148"/>
            </a:xfrm>
            <a:custGeom>
              <a:avLst/>
              <a:gdLst/>
              <a:ahLst/>
              <a:cxnLst/>
              <a:rect l="l" t="t" r="r" b="b"/>
              <a:pathLst>
                <a:path w="2353310" h="3513148">
                  <a:moveTo>
                    <a:pt x="784860" y="3445838"/>
                  </a:moveTo>
                  <a:cubicBezTo>
                    <a:pt x="905510" y="3486478"/>
                    <a:pt x="1042670" y="3513148"/>
                    <a:pt x="1177290" y="3513148"/>
                  </a:cubicBezTo>
                  <a:cubicBezTo>
                    <a:pt x="1311910" y="3513148"/>
                    <a:pt x="1441450" y="3490288"/>
                    <a:pt x="1560830" y="3449648"/>
                  </a:cubicBezTo>
                  <a:cubicBezTo>
                    <a:pt x="1563370" y="3448378"/>
                    <a:pt x="1565910" y="3448378"/>
                    <a:pt x="1568450" y="3447108"/>
                  </a:cubicBezTo>
                  <a:cubicBezTo>
                    <a:pt x="2016760" y="3284548"/>
                    <a:pt x="2346960" y="2855288"/>
                    <a:pt x="2353310" y="2351656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349890"/>
                  </a:lnTo>
                  <a:cubicBezTo>
                    <a:pt x="6350" y="2857828"/>
                    <a:pt x="331470" y="3287088"/>
                    <a:pt x="784860" y="3445838"/>
                  </a:cubicBez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7705925" y="7844892"/>
            <a:ext cx="1671533" cy="1671533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26"/>
          <p:cNvSpPr/>
          <p:nvPr/>
        </p:nvSpPr>
        <p:spPr>
          <a:xfrm>
            <a:off x="8038070" y="8003461"/>
            <a:ext cx="1071319" cy="1254839"/>
          </a:xfrm>
          <a:custGeom>
            <a:avLst/>
            <a:gdLst/>
            <a:ahLst/>
            <a:cxnLst/>
            <a:rect l="l" t="t" r="r" b="b"/>
            <a:pathLst>
              <a:path w="1071319" h="1254839">
                <a:moveTo>
                  <a:pt x="0" y="0"/>
                </a:moveTo>
                <a:lnTo>
                  <a:pt x="1071319" y="0"/>
                </a:lnTo>
                <a:lnTo>
                  <a:pt x="1071319" y="1254839"/>
                </a:lnTo>
                <a:lnTo>
                  <a:pt x="0" y="1254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0916785" y="984151"/>
            <a:ext cx="6568080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Field dissemination &amp; community outreach.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916785" y="3273894"/>
            <a:ext cx="6568080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Social Impacts of University Research.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804057" y="5277343"/>
            <a:ext cx="7355818" cy="186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Have an idea of what impacts both individual faculty members’ research &amp; the faculty as a whole are having on society.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04057" y="7743398"/>
            <a:ext cx="7483943" cy="186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UEW could become a leader in [e.g., Africanization, Indigenization, De/Anti-Colonial Education &amp; Ghanaian school reforms].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4862" y="2498404"/>
            <a:ext cx="16415514" cy="2791585"/>
            <a:chOff x="0" y="0"/>
            <a:chExt cx="4323427" cy="7352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3428" cy="735232"/>
            </a:xfrm>
            <a:custGeom>
              <a:avLst/>
              <a:gdLst/>
              <a:ahLst/>
              <a:cxnLst/>
              <a:rect l="l" t="t" r="r" b="b"/>
              <a:pathLst>
                <a:path w="4323428" h="735232">
                  <a:moveTo>
                    <a:pt x="24053" y="0"/>
                  </a:moveTo>
                  <a:lnTo>
                    <a:pt x="4299375" y="0"/>
                  </a:lnTo>
                  <a:cubicBezTo>
                    <a:pt x="4312659" y="0"/>
                    <a:pt x="4323428" y="10769"/>
                    <a:pt x="4323428" y="24053"/>
                  </a:cubicBezTo>
                  <a:lnTo>
                    <a:pt x="4323428" y="711180"/>
                  </a:lnTo>
                  <a:cubicBezTo>
                    <a:pt x="4323428" y="717559"/>
                    <a:pt x="4320894" y="723677"/>
                    <a:pt x="4316383" y="728187"/>
                  </a:cubicBezTo>
                  <a:cubicBezTo>
                    <a:pt x="4311872" y="732698"/>
                    <a:pt x="4305754" y="735232"/>
                    <a:pt x="4299375" y="735232"/>
                  </a:cubicBezTo>
                  <a:lnTo>
                    <a:pt x="24053" y="735232"/>
                  </a:lnTo>
                  <a:cubicBezTo>
                    <a:pt x="10769" y="735232"/>
                    <a:pt x="0" y="724463"/>
                    <a:pt x="0" y="711180"/>
                  </a:cubicBezTo>
                  <a:lnTo>
                    <a:pt x="0" y="24053"/>
                  </a:lnTo>
                  <a:cubicBezTo>
                    <a:pt x="0" y="17674"/>
                    <a:pt x="2534" y="11556"/>
                    <a:pt x="7045" y="7045"/>
                  </a:cubicBezTo>
                  <a:cubicBezTo>
                    <a:pt x="11556" y="2534"/>
                    <a:pt x="17674" y="0"/>
                    <a:pt x="24053" y="0"/>
                  </a:cubicBezTo>
                  <a:close/>
                </a:path>
              </a:pathLst>
            </a:custGeom>
            <a:solidFill>
              <a:srgbClr val="FC991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323427" cy="801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000000"/>
                  </a:solidFill>
                  <a:latin typeface="Josefin Sans" panose="020B0604020202020204" charset="0"/>
                </a:rPr>
                <a:t>In the search for new educational futures, how does the African university bring a research intensive focus on questions of: ‘Indigenization’, ‘Africanization’ and ‘De/Anti-Colonial African Education’?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44862" y="5528114"/>
            <a:ext cx="16415514" cy="2083814"/>
            <a:chOff x="0" y="0"/>
            <a:chExt cx="4323427" cy="5488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3428" cy="548823"/>
            </a:xfrm>
            <a:custGeom>
              <a:avLst/>
              <a:gdLst/>
              <a:ahLst/>
              <a:cxnLst/>
              <a:rect l="l" t="t" r="r" b="b"/>
              <a:pathLst>
                <a:path w="4323428" h="548823">
                  <a:moveTo>
                    <a:pt x="24053" y="0"/>
                  </a:moveTo>
                  <a:lnTo>
                    <a:pt x="4299375" y="0"/>
                  </a:lnTo>
                  <a:cubicBezTo>
                    <a:pt x="4312659" y="0"/>
                    <a:pt x="4323428" y="10769"/>
                    <a:pt x="4323428" y="24053"/>
                  </a:cubicBezTo>
                  <a:lnTo>
                    <a:pt x="4323428" y="524771"/>
                  </a:lnTo>
                  <a:cubicBezTo>
                    <a:pt x="4323428" y="531150"/>
                    <a:pt x="4320894" y="537268"/>
                    <a:pt x="4316383" y="541779"/>
                  </a:cubicBezTo>
                  <a:cubicBezTo>
                    <a:pt x="4311872" y="546289"/>
                    <a:pt x="4305754" y="548823"/>
                    <a:pt x="4299375" y="548823"/>
                  </a:cubicBezTo>
                  <a:lnTo>
                    <a:pt x="24053" y="548823"/>
                  </a:lnTo>
                  <a:cubicBezTo>
                    <a:pt x="17674" y="548823"/>
                    <a:pt x="11556" y="546289"/>
                    <a:pt x="7045" y="541779"/>
                  </a:cubicBezTo>
                  <a:cubicBezTo>
                    <a:pt x="2534" y="537268"/>
                    <a:pt x="0" y="531150"/>
                    <a:pt x="0" y="524771"/>
                  </a:cubicBezTo>
                  <a:lnTo>
                    <a:pt x="0" y="24053"/>
                  </a:lnTo>
                  <a:cubicBezTo>
                    <a:pt x="0" y="17674"/>
                    <a:pt x="2534" y="11556"/>
                    <a:pt x="7045" y="7045"/>
                  </a:cubicBezTo>
                  <a:cubicBezTo>
                    <a:pt x="11556" y="2534"/>
                    <a:pt x="17674" y="0"/>
                    <a:pt x="24053" y="0"/>
                  </a:cubicBezTo>
                  <a:close/>
                </a:path>
              </a:pathLst>
            </a:custGeom>
            <a:solidFill>
              <a:srgbClr val="FC991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323427" cy="61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55641" lvl="1" indent="-377820" algn="l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000000"/>
                  </a:solidFill>
                  <a:latin typeface="Josefin Sans" panose="020B0604020202020204" charset="0"/>
                </a:rPr>
                <a:t>How do we connect research, teaching, writing &amp; field dissemination in the university academic mission &amp; strategic planning?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44862" y="7850053"/>
            <a:ext cx="16415514" cy="2083814"/>
            <a:chOff x="0" y="0"/>
            <a:chExt cx="4323427" cy="5488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23428" cy="548823"/>
            </a:xfrm>
            <a:custGeom>
              <a:avLst/>
              <a:gdLst/>
              <a:ahLst/>
              <a:cxnLst/>
              <a:rect l="l" t="t" r="r" b="b"/>
              <a:pathLst>
                <a:path w="4323428" h="548823">
                  <a:moveTo>
                    <a:pt x="24053" y="0"/>
                  </a:moveTo>
                  <a:lnTo>
                    <a:pt x="4299375" y="0"/>
                  </a:lnTo>
                  <a:cubicBezTo>
                    <a:pt x="4312659" y="0"/>
                    <a:pt x="4323428" y="10769"/>
                    <a:pt x="4323428" y="24053"/>
                  </a:cubicBezTo>
                  <a:lnTo>
                    <a:pt x="4323428" y="524771"/>
                  </a:lnTo>
                  <a:cubicBezTo>
                    <a:pt x="4323428" y="531150"/>
                    <a:pt x="4320894" y="537268"/>
                    <a:pt x="4316383" y="541779"/>
                  </a:cubicBezTo>
                  <a:cubicBezTo>
                    <a:pt x="4311872" y="546289"/>
                    <a:pt x="4305754" y="548823"/>
                    <a:pt x="4299375" y="548823"/>
                  </a:cubicBezTo>
                  <a:lnTo>
                    <a:pt x="24053" y="548823"/>
                  </a:lnTo>
                  <a:cubicBezTo>
                    <a:pt x="17674" y="548823"/>
                    <a:pt x="11556" y="546289"/>
                    <a:pt x="7045" y="541779"/>
                  </a:cubicBezTo>
                  <a:cubicBezTo>
                    <a:pt x="2534" y="537268"/>
                    <a:pt x="0" y="531150"/>
                    <a:pt x="0" y="524771"/>
                  </a:cubicBezTo>
                  <a:lnTo>
                    <a:pt x="0" y="24053"/>
                  </a:lnTo>
                  <a:cubicBezTo>
                    <a:pt x="0" y="17674"/>
                    <a:pt x="2534" y="11556"/>
                    <a:pt x="7045" y="7045"/>
                  </a:cubicBezTo>
                  <a:cubicBezTo>
                    <a:pt x="11556" y="2534"/>
                    <a:pt x="17674" y="0"/>
                    <a:pt x="24053" y="0"/>
                  </a:cubicBezTo>
                  <a:close/>
                </a:path>
              </a:pathLst>
            </a:custGeom>
            <a:solidFill>
              <a:srgbClr val="FC991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323427" cy="61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55641" lvl="1" indent="-377820" algn="l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000000"/>
                  </a:solidFill>
                  <a:latin typeface="Josefin Sans"/>
                </a:rPr>
                <a:t>How can our universities understand research not as a ‘money grab’, but essentially, as promoting good scholarly excellence among faculty, staff &amp; students?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55407" y="-933395"/>
            <a:ext cx="18798813" cy="3086100"/>
            <a:chOff x="0" y="0"/>
            <a:chExt cx="4951128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5400000">
            <a:off x="15841621" y="-35263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3224256" y="167697"/>
            <a:ext cx="11839486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II. INTRODUCTORY QUESTIONS [cont’d].</a:t>
            </a:r>
          </a:p>
        </p:txBody>
      </p:sp>
    </p:spTree>
    <p:extLst>
      <p:ext uri="{BB962C8B-B14F-4D97-AF65-F5344CB8AC3E}">
        <p14:creationId xmlns:p14="http://schemas.microsoft.com/office/powerpoint/2010/main" val="995847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3690164" y="-915246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433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5416" y="4886061"/>
            <a:ext cx="7135669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XIV. SEEING TEACHING &amp; RESEARCH AS COMPLEMENTARY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79927" y="2743698"/>
            <a:ext cx="8502244" cy="668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Josefin Sans"/>
              </a:rPr>
              <a:t>Institutional Commitment &amp; Support for Research tailored to Teaching purposes.</a:t>
            </a:r>
          </a:p>
          <a:p>
            <a:pPr algn="l">
              <a:lnSpc>
                <a:spcPts val="5280"/>
              </a:lnSpc>
            </a:pPr>
            <a:endParaRPr lang="en-US" sz="440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Josefin Sans"/>
              </a:rPr>
              <a:t>Institutional Strategic Planning on Research &amp; Development.</a:t>
            </a:r>
          </a:p>
          <a:p>
            <a:pPr algn="l">
              <a:lnSpc>
                <a:spcPts val="5280"/>
              </a:lnSpc>
            </a:pPr>
            <a:endParaRPr lang="en-US" sz="440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Josefin Sans"/>
              </a:rPr>
              <a:t>Stellar Faculty Hires &amp; Granting of Tenure on merit.</a:t>
            </a:r>
          </a:p>
        </p:txBody>
      </p:sp>
      <p:sp>
        <p:nvSpPr>
          <p:cNvPr id="7" name="Freeform 7"/>
          <p:cNvSpPr/>
          <p:nvPr/>
        </p:nvSpPr>
        <p:spPr>
          <a:xfrm rot="8100000">
            <a:off x="13302208" y="697873"/>
            <a:ext cx="1439023" cy="1439023"/>
          </a:xfrm>
          <a:custGeom>
            <a:avLst/>
            <a:gdLst/>
            <a:ahLst/>
            <a:cxnLst/>
            <a:rect l="l" t="t" r="r" b="b"/>
            <a:pathLst>
              <a:path w="1439023" h="1439023">
                <a:moveTo>
                  <a:pt x="0" y="0"/>
                </a:moveTo>
                <a:lnTo>
                  <a:pt x="1439023" y="0"/>
                </a:lnTo>
                <a:lnTo>
                  <a:pt x="1439023" y="1439023"/>
                </a:lnTo>
                <a:lnTo>
                  <a:pt x="0" y="1439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222835" y="697873"/>
            <a:ext cx="1439023" cy="1439023"/>
          </a:xfrm>
          <a:custGeom>
            <a:avLst/>
            <a:gdLst/>
            <a:ahLst/>
            <a:cxnLst/>
            <a:rect l="l" t="t" r="r" b="b"/>
            <a:pathLst>
              <a:path w="1439023" h="1439023">
                <a:moveTo>
                  <a:pt x="0" y="0"/>
                </a:moveTo>
                <a:lnTo>
                  <a:pt x="1439023" y="0"/>
                </a:lnTo>
                <a:lnTo>
                  <a:pt x="1439023" y="1439023"/>
                </a:lnTo>
                <a:lnTo>
                  <a:pt x="0" y="1439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12260527" y="431028"/>
            <a:ext cx="458306" cy="533690"/>
          </a:xfrm>
          <a:custGeom>
            <a:avLst/>
            <a:gdLst/>
            <a:ahLst/>
            <a:cxnLst/>
            <a:rect l="l" t="t" r="r" b="b"/>
            <a:pathLst>
              <a:path w="458306" h="533690">
                <a:moveTo>
                  <a:pt x="0" y="0"/>
                </a:moveTo>
                <a:lnTo>
                  <a:pt x="458306" y="0"/>
                </a:lnTo>
                <a:lnTo>
                  <a:pt x="458306" y="533690"/>
                </a:lnTo>
                <a:lnTo>
                  <a:pt x="0" y="5336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3690164" y="-915246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433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5416" y="4886061"/>
            <a:ext cx="713566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XV. FOCUS ON GRADUATE EDUCATION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32398" y="2124075"/>
            <a:ext cx="8974098" cy="747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Developing MA, MPhil &amp; PhD programs in all disciplines/departments within UEW.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Centres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/Institutes established across departments – inter &amp; intra relations between faculty, departments &amp; senior postgraduate students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748161"/>
            <a:ext cx="12041359" cy="601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Josefin Sans"/>
              </a:rPr>
              <a:t>Placing emphasis and encouraging field research-based dissertations.</a:t>
            </a:r>
          </a:p>
          <a:p>
            <a:pPr algn="l">
              <a:lnSpc>
                <a:spcPts val="5280"/>
              </a:lnSpc>
            </a:pPr>
            <a:endParaRPr lang="en-US" sz="440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Josefin Sans"/>
              </a:rPr>
              <a:t>Research and Teaching Assistants for graduate students across departments.</a:t>
            </a:r>
          </a:p>
          <a:p>
            <a:pPr algn="l">
              <a:lnSpc>
                <a:spcPts val="5280"/>
              </a:lnSpc>
            </a:pPr>
            <a:endParaRPr lang="en-US" sz="440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Josefin Sans"/>
              </a:rPr>
              <a:t>Graduate Students Local and International Conference Travels</a:t>
            </a:r>
          </a:p>
          <a:p>
            <a:pPr algn="l">
              <a:lnSpc>
                <a:spcPts val="5280"/>
              </a:lnSpc>
            </a:pPr>
            <a:endParaRPr lang="en-US" sz="4400">
              <a:solidFill>
                <a:srgbClr val="000000"/>
              </a:solidFill>
              <a:latin typeface="Josefi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05045" y="657754"/>
            <a:ext cx="1353533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5"/>
              </a:lnSpc>
            </a:pPr>
            <a:r>
              <a:rPr lang="en-US" sz="5500" dirty="0">
                <a:solidFill>
                  <a:srgbClr val="FFFFFF"/>
                </a:solidFill>
                <a:latin typeface="League Spartan"/>
              </a:rPr>
              <a:t>XV. FOCUS ON GRADUATE EDUCATION</a:t>
            </a:r>
          </a:p>
        </p:txBody>
      </p:sp>
      <p:sp>
        <p:nvSpPr>
          <p:cNvPr id="7" name="Freeform 7"/>
          <p:cNvSpPr/>
          <p:nvPr/>
        </p:nvSpPr>
        <p:spPr>
          <a:xfrm rot="6647080">
            <a:off x="14187664" y="5717413"/>
            <a:ext cx="3959351" cy="3959351"/>
          </a:xfrm>
          <a:custGeom>
            <a:avLst/>
            <a:gdLst/>
            <a:ahLst/>
            <a:cxnLst/>
            <a:rect l="l" t="t" r="r" b="b"/>
            <a:pathLst>
              <a:path w="3959351" h="3959351">
                <a:moveTo>
                  <a:pt x="0" y="0"/>
                </a:moveTo>
                <a:lnTo>
                  <a:pt x="3959351" y="0"/>
                </a:lnTo>
                <a:lnTo>
                  <a:pt x="3959351" y="3959350"/>
                </a:lnTo>
                <a:lnTo>
                  <a:pt x="0" y="3959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13414882" y="8626864"/>
            <a:ext cx="3731446" cy="2154352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15606575" y="50394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3690164" y="-744803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433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10268" y="3254121"/>
            <a:ext cx="8173746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XVI. ADDRESSING ISSUES OF HUMAN &amp; INFRASTRUCTURAL CAPACITY BUILDING &amp; DEVELOPMENT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85213" y="1640930"/>
            <a:ext cx="8974098" cy="735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Josefin Sans"/>
              </a:rPr>
              <a:t>Strengthening University physical infrastructures [e.g., research labs, equipment, etc.].</a:t>
            </a:r>
          </a:p>
          <a:p>
            <a:pPr algn="l">
              <a:lnSpc>
                <a:spcPts val="5280"/>
              </a:lnSpc>
            </a:pPr>
            <a:endParaRPr lang="en-US" sz="440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Josefin Sans"/>
              </a:rPr>
              <a:t>Building Research Development capacity. </a:t>
            </a:r>
          </a:p>
          <a:p>
            <a:pPr algn="l">
              <a:lnSpc>
                <a:spcPts val="5280"/>
              </a:lnSpc>
            </a:pPr>
            <a:endParaRPr lang="en-US" sz="440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Josefin Sans"/>
              </a:rPr>
              <a:t>University Centres/Institutes solely for Educational Research &amp; Innovation. </a:t>
            </a:r>
          </a:p>
          <a:p>
            <a:pPr algn="l">
              <a:lnSpc>
                <a:spcPts val="5280"/>
              </a:lnSpc>
            </a:pPr>
            <a:endParaRPr lang="en-US" sz="4400">
              <a:solidFill>
                <a:srgbClr val="000000"/>
              </a:solidFill>
              <a:latin typeface="Josefi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3690164" y="-915246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3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3" y="12484702"/>
                </a:lnTo>
                <a:lnTo>
                  <a:pt x="1248470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433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99009" y="4693274"/>
            <a:ext cx="8173746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XV. EDUCATIONAL CURRICULUM REFORM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72755" y="1598067"/>
            <a:ext cx="8974098" cy="745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5" lvl="1" indent="-593722" algn="l">
              <a:lnSpc>
                <a:spcPts val="6599"/>
              </a:lnSpc>
              <a:buFont typeface="Arial"/>
              <a:buChar char="•"/>
            </a:pPr>
            <a:r>
              <a:rPr lang="en-US" sz="5499">
                <a:solidFill>
                  <a:srgbClr val="000000"/>
                </a:solidFill>
                <a:latin typeface="Josefin Sans"/>
              </a:rPr>
              <a:t>University research must inform national education curricula reforms.</a:t>
            </a:r>
          </a:p>
          <a:p>
            <a:pPr algn="l">
              <a:lnSpc>
                <a:spcPts val="6599"/>
              </a:lnSpc>
            </a:pPr>
            <a:endParaRPr lang="en-US" sz="5499">
              <a:solidFill>
                <a:srgbClr val="000000"/>
              </a:solidFill>
              <a:latin typeface="Josefin Sans"/>
            </a:endParaRPr>
          </a:p>
          <a:p>
            <a:pPr marL="1187445" lvl="1" indent="-593722" algn="l">
              <a:lnSpc>
                <a:spcPts val="6599"/>
              </a:lnSpc>
              <a:buFont typeface="Arial"/>
              <a:buChar char="•"/>
            </a:pPr>
            <a:r>
              <a:rPr lang="en-US" sz="5499">
                <a:solidFill>
                  <a:srgbClr val="000000"/>
                </a:solidFill>
                <a:latin typeface="Josefin Sans"/>
              </a:rPr>
              <a:t>Reframing the University Curriculum at all levels:</a:t>
            </a:r>
          </a:p>
          <a:p>
            <a:pPr algn="l">
              <a:lnSpc>
                <a:spcPts val="6599"/>
              </a:lnSpc>
            </a:pPr>
            <a:endParaRPr lang="en-US" sz="5499">
              <a:solidFill>
                <a:srgbClr val="000000"/>
              </a:solidFill>
              <a:latin typeface="Josefi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196422"/>
            <a:ext cx="12402779" cy="339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Foundational Epistemological Framing &amp; Conceptualization that works with ideas of Inclusivity, Diversity &amp; Equity [e.g., gender, class, ethnicity, sexuality &amp; disabilities], as well as Indigenization,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656" y="493332"/>
            <a:ext cx="1353533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5"/>
              </a:lnSpc>
            </a:pPr>
            <a:r>
              <a:rPr lang="en-US" sz="5500" dirty="0">
                <a:solidFill>
                  <a:srgbClr val="FFFFFF"/>
                </a:solidFill>
                <a:latin typeface="League Spartan"/>
              </a:rPr>
              <a:t>XV. EDUCATIONAL CURRICULUM REFORM</a:t>
            </a:r>
          </a:p>
        </p:txBody>
      </p:sp>
      <p:sp>
        <p:nvSpPr>
          <p:cNvPr id="7" name="Freeform 7"/>
          <p:cNvSpPr/>
          <p:nvPr/>
        </p:nvSpPr>
        <p:spPr>
          <a:xfrm rot="6647080">
            <a:off x="13711603" y="3701698"/>
            <a:ext cx="4191069" cy="4191069"/>
          </a:xfrm>
          <a:custGeom>
            <a:avLst/>
            <a:gdLst/>
            <a:ahLst/>
            <a:cxnLst/>
            <a:rect l="l" t="t" r="r" b="b"/>
            <a:pathLst>
              <a:path w="4191069" h="4191069">
                <a:moveTo>
                  <a:pt x="0" y="0"/>
                </a:moveTo>
                <a:lnTo>
                  <a:pt x="4191069" y="0"/>
                </a:lnTo>
                <a:lnTo>
                  <a:pt x="4191069" y="4191069"/>
                </a:lnTo>
                <a:lnTo>
                  <a:pt x="0" y="4191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13104364" y="8500005"/>
            <a:ext cx="3949826" cy="2280433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15606575" y="50394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75409"/>
            <a:ext cx="11278963" cy="679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 </a:t>
            </a: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Africanization &amp; the De/Anti-Colonial Approach. [e.g., to place emphasis on Ghanaian &amp; African worldviews, traditions and knowledges; devote resources for educational research towards de/anti-colonial curriculum for teaching, strategies for classroom teachers].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656" y="493332"/>
            <a:ext cx="1353533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5"/>
              </a:lnSpc>
            </a:pPr>
            <a:r>
              <a:rPr lang="en-US" sz="5500" dirty="0">
                <a:solidFill>
                  <a:srgbClr val="FFFFFF"/>
                </a:solidFill>
                <a:latin typeface="League Spartan"/>
              </a:rPr>
              <a:t>XV. EDUCATIONAL CURRICULUM REFORM</a:t>
            </a:r>
          </a:p>
        </p:txBody>
      </p:sp>
      <p:sp>
        <p:nvSpPr>
          <p:cNvPr id="7" name="Freeform 7"/>
          <p:cNvSpPr/>
          <p:nvPr/>
        </p:nvSpPr>
        <p:spPr>
          <a:xfrm rot="5400000">
            <a:off x="15606575" y="50394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6647080">
            <a:off x="13711603" y="3701698"/>
            <a:ext cx="4191069" cy="4191069"/>
          </a:xfrm>
          <a:custGeom>
            <a:avLst/>
            <a:gdLst/>
            <a:ahLst/>
            <a:cxnLst/>
            <a:rect l="l" t="t" r="r" b="b"/>
            <a:pathLst>
              <a:path w="4191069" h="4191069">
                <a:moveTo>
                  <a:pt x="0" y="0"/>
                </a:moveTo>
                <a:lnTo>
                  <a:pt x="4191069" y="0"/>
                </a:lnTo>
                <a:lnTo>
                  <a:pt x="4191069" y="4191069"/>
                </a:lnTo>
                <a:lnTo>
                  <a:pt x="0" y="4191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flipV="1">
            <a:off x="13104364" y="8500005"/>
            <a:ext cx="3949826" cy="2280433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47370"/>
            <a:ext cx="11246739" cy="679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endParaRPr dirty="0"/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Research into effective procedures and research strategies to engage in community-based approaches to teaching &amp; learning whereby policies and procedures acknowledge the past, reflect upon present conditions and project transformative outcomes onto the future.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656" y="493332"/>
            <a:ext cx="1353533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5"/>
              </a:lnSpc>
            </a:pPr>
            <a:r>
              <a:rPr lang="en-US" sz="5500" dirty="0">
                <a:solidFill>
                  <a:srgbClr val="FFFFFF"/>
                </a:solidFill>
                <a:latin typeface="League Spartan"/>
              </a:rPr>
              <a:t>XV. EDUCATIONAL CURRICULUM REFORM</a:t>
            </a:r>
          </a:p>
        </p:txBody>
      </p:sp>
      <p:sp>
        <p:nvSpPr>
          <p:cNvPr id="7" name="Freeform 7"/>
          <p:cNvSpPr/>
          <p:nvPr/>
        </p:nvSpPr>
        <p:spPr>
          <a:xfrm rot="5400000">
            <a:off x="15606575" y="50394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6647080">
            <a:off x="13711603" y="3701698"/>
            <a:ext cx="4191069" cy="4191069"/>
          </a:xfrm>
          <a:custGeom>
            <a:avLst/>
            <a:gdLst/>
            <a:ahLst/>
            <a:cxnLst/>
            <a:rect l="l" t="t" r="r" b="b"/>
            <a:pathLst>
              <a:path w="4191069" h="4191069">
                <a:moveTo>
                  <a:pt x="0" y="0"/>
                </a:moveTo>
                <a:lnTo>
                  <a:pt x="4191069" y="0"/>
                </a:lnTo>
                <a:lnTo>
                  <a:pt x="4191069" y="4191069"/>
                </a:lnTo>
                <a:lnTo>
                  <a:pt x="0" y="4191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flipV="1">
            <a:off x="13104364" y="8500005"/>
            <a:ext cx="3949826" cy="2280433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1942" y="2811236"/>
            <a:ext cx="11246739" cy="747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endParaRPr dirty="0"/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Making UEW into a ‘Research Hub’ calls for Institutional commitment &amp; intentionality.</a:t>
            </a: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Putting sustainable research support structures &amp; mechanisms in place, including physical space. </a:t>
            </a: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Incentivising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 Faculty &amp; Student Research.</a:t>
            </a: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Encouraging ‘research teams’ – faculty, students, staff and local communities.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16836" y="-432799"/>
            <a:ext cx="15236321" cy="3086100"/>
            <a:chOff x="0" y="0"/>
            <a:chExt cx="401285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12858" cy="812800"/>
            </a:xfrm>
            <a:custGeom>
              <a:avLst/>
              <a:gdLst/>
              <a:ahLst/>
              <a:cxnLst/>
              <a:rect l="l" t="t" r="r" b="b"/>
              <a:pathLst>
                <a:path w="4012858" h="812800">
                  <a:moveTo>
                    <a:pt x="0" y="0"/>
                  </a:moveTo>
                  <a:lnTo>
                    <a:pt x="4012858" y="0"/>
                  </a:lnTo>
                  <a:lnTo>
                    <a:pt x="40128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1285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656" y="493332"/>
            <a:ext cx="1353533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5"/>
              </a:lnSpc>
            </a:pPr>
            <a:r>
              <a:rPr lang="en-US" sz="5500" dirty="0">
                <a:solidFill>
                  <a:srgbClr val="FFFFFF"/>
                </a:solidFill>
                <a:latin typeface="League Spartan"/>
              </a:rPr>
              <a:t>XVI. CONCLUDDING THOUGHTS</a:t>
            </a:r>
          </a:p>
        </p:txBody>
      </p:sp>
      <p:sp>
        <p:nvSpPr>
          <p:cNvPr id="7" name="Freeform 7"/>
          <p:cNvSpPr/>
          <p:nvPr/>
        </p:nvSpPr>
        <p:spPr>
          <a:xfrm rot="5400000">
            <a:off x="15606575" y="50394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6647080">
            <a:off x="13711603" y="3701698"/>
            <a:ext cx="4191069" cy="4191069"/>
          </a:xfrm>
          <a:custGeom>
            <a:avLst/>
            <a:gdLst/>
            <a:ahLst/>
            <a:cxnLst/>
            <a:rect l="l" t="t" r="r" b="b"/>
            <a:pathLst>
              <a:path w="4191069" h="4191069">
                <a:moveTo>
                  <a:pt x="0" y="0"/>
                </a:moveTo>
                <a:lnTo>
                  <a:pt x="4191069" y="0"/>
                </a:lnTo>
                <a:lnTo>
                  <a:pt x="4191069" y="4191069"/>
                </a:lnTo>
                <a:lnTo>
                  <a:pt x="0" y="4191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 flipV="1">
            <a:off x="13104364" y="8500005"/>
            <a:ext cx="3949826" cy="2280433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4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635588" y="-535444"/>
            <a:ext cx="11016823" cy="11016823"/>
          </a:xfrm>
          <a:custGeom>
            <a:avLst/>
            <a:gdLst/>
            <a:ahLst/>
            <a:cxnLst/>
            <a:rect l="l" t="t" r="r" b="b"/>
            <a:pathLst>
              <a:path w="11016823" h="11016823">
                <a:moveTo>
                  <a:pt x="0" y="0"/>
                </a:moveTo>
                <a:lnTo>
                  <a:pt x="11016824" y="0"/>
                </a:lnTo>
                <a:lnTo>
                  <a:pt x="11016824" y="11016823"/>
                </a:lnTo>
                <a:lnTo>
                  <a:pt x="0" y="1101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950" t="-45900" r="-2295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4081" y="1620186"/>
            <a:ext cx="14719839" cy="8213382"/>
            <a:chOff x="0" y="0"/>
            <a:chExt cx="3876830" cy="21631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6830" cy="2163195"/>
            </a:xfrm>
            <a:custGeom>
              <a:avLst/>
              <a:gdLst/>
              <a:ahLst/>
              <a:cxnLst/>
              <a:rect l="l" t="t" r="r" b="b"/>
              <a:pathLst>
                <a:path w="3876830" h="2163195">
                  <a:moveTo>
                    <a:pt x="0" y="0"/>
                  </a:moveTo>
                  <a:lnTo>
                    <a:pt x="3876830" y="0"/>
                  </a:lnTo>
                  <a:lnTo>
                    <a:pt x="3876830" y="2163195"/>
                  </a:lnTo>
                  <a:lnTo>
                    <a:pt x="0" y="2163195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43325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6830" cy="2201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27338" y="2288352"/>
            <a:ext cx="14033324" cy="686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Academic development (staff; units; courses).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Academic work (how constituted, who does what, careers, promotion).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Academic freedom.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Academic mobility (promotion stages).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Academic staff (faculty) (full-time, ranks, part-time, casual).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Access (refers to students, transitions, provision, cost, relationship to etc.).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Accountability.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Administration.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Administrative staff.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Assessment.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73138" y="562911"/>
            <a:ext cx="7141724" cy="84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r>
              <a:rPr lang="en-US" sz="5500">
                <a:solidFill>
                  <a:srgbClr val="000000"/>
                </a:solidFill>
                <a:latin typeface="League Spartan"/>
              </a:rPr>
              <a:t>APPENDIX</a:t>
            </a:r>
          </a:p>
        </p:txBody>
      </p:sp>
      <p:sp>
        <p:nvSpPr>
          <p:cNvPr id="8" name="Freeform 8"/>
          <p:cNvSpPr/>
          <p:nvPr/>
        </p:nvSpPr>
        <p:spPr>
          <a:xfrm rot="5400000">
            <a:off x="17294989" y="148521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-993011" y="7684213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4862" y="2498404"/>
            <a:ext cx="16415514" cy="2791585"/>
            <a:chOff x="0" y="0"/>
            <a:chExt cx="4323427" cy="7352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3428" cy="735232"/>
            </a:xfrm>
            <a:custGeom>
              <a:avLst/>
              <a:gdLst/>
              <a:ahLst/>
              <a:cxnLst/>
              <a:rect l="l" t="t" r="r" b="b"/>
              <a:pathLst>
                <a:path w="4323428" h="735232">
                  <a:moveTo>
                    <a:pt x="24053" y="0"/>
                  </a:moveTo>
                  <a:lnTo>
                    <a:pt x="4299375" y="0"/>
                  </a:lnTo>
                  <a:cubicBezTo>
                    <a:pt x="4312659" y="0"/>
                    <a:pt x="4323428" y="10769"/>
                    <a:pt x="4323428" y="24053"/>
                  </a:cubicBezTo>
                  <a:lnTo>
                    <a:pt x="4323428" y="711180"/>
                  </a:lnTo>
                  <a:cubicBezTo>
                    <a:pt x="4323428" y="717559"/>
                    <a:pt x="4320894" y="723677"/>
                    <a:pt x="4316383" y="728187"/>
                  </a:cubicBezTo>
                  <a:cubicBezTo>
                    <a:pt x="4311872" y="732698"/>
                    <a:pt x="4305754" y="735232"/>
                    <a:pt x="4299375" y="735232"/>
                  </a:cubicBezTo>
                  <a:lnTo>
                    <a:pt x="24053" y="735232"/>
                  </a:lnTo>
                  <a:cubicBezTo>
                    <a:pt x="10769" y="735232"/>
                    <a:pt x="0" y="724463"/>
                    <a:pt x="0" y="711180"/>
                  </a:cubicBezTo>
                  <a:lnTo>
                    <a:pt x="0" y="24053"/>
                  </a:lnTo>
                  <a:cubicBezTo>
                    <a:pt x="0" y="17674"/>
                    <a:pt x="2534" y="11556"/>
                    <a:pt x="7045" y="7045"/>
                  </a:cubicBezTo>
                  <a:cubicBezTo>
                    <a:pt x="11556" y="2534"/>
                    <a:pt x="17674" y="0"/>
                    <a:pt x="24053" y="0"/>
                  </a:cubicBezTo>
                  <a:close/>
                </a:path>
              </a:pathLst>
            </a:custGeom>
            <a:solidFill>
              <a:srgbClr val="FC991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323427" cy="801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000000"/>
                  </a:solidFill>
                  <a:latin typeface="Josefin Sans" panose="020B0604020202020204" charset="0"/>
                </a:rPr>
                <a:t>To address the continuing ‘coloniality of academic research’, its parasitic nature, and instead move academic research from ‘service to the profession’ to ‘service to our communities’?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44862" y="5528114"/>
            <a:ext cx="16415514" cy="2083814"/>
            <a:chOff x="0" y="0"/>
            <a:chExt cx="4323427" cy="5488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3428" cy="548823"/>
            </a:xfrm>
            <a:custGeom>
              <a:avLst/>
              <a:gdLst/>
              <a:ahLst/>
              <a:cxnLst/>
              <a:rect l="l" t="t" r="r" b="b"/>
              <a:pathLst>
                <a:path w="4323428" h="548823">
                  <a:moveTo>
                    <a:pt x="24053" y="0"/>
                  </a:moveTo>
                  <a:lnTo>
                    <a:pt x="4299375" y="0"/>
                  </a:lnTo>
                  <a:cubicBezTo>
                    <a:pt x="4312659" y="0"/>
                    <a:pt x="4323428" y="10769"/>
                    <a:pt x="4323428" y="24053"/>
                  </a:cubicBezTo>
                  <a:lnTo>
                    <a:pt x="4323428" y="524771"/>
                  </a:lnTo>
                  <a:cubicBezTo>
                    <a:pt x="4323428" y="531150"/>
                    <a:pt x="4320894" y="537268"/>
                    <a:pt x="4316383" y="541779"/>
                  </a:cubicBezTo>
                  <a:cubicBezTo>
                    <a:pt x="4311872" y="546289"/>
                    <a:pt x="4305754" y="548823"/>
                    <a:pt x="4299375" y="548823"/>
                  </a:cubicBezTo>
                  <a:lnTo>
                    <a:pt x="24053" y="548823"/>
                  </a:lnTo>
                  <a:cubicBezTo>
                    <a:pt x="17674" y="548823"/>
                    <a:pt x="11556" y="546289"/>
                    <a:pt x="7045" y="541779"/>
                  </a:cubicBezTo>
                  <a:cubicBezTo>
                    <a:pt x="2534" y="537268"/>
                    <a:pt x="0" y="531150"/>
                    <a:pt x="0" y="524771"/>
                  </a:cubicBezTo>
                  <a:lnTo>
                    <a:pt x="0" y="24053"/>
                  </a:lnTo>
                  <a:cubicBezTo>
                    <a:pt x="0" y="17674"/>
                    <a:pt x="2534" y="11556"/>
                    <a:pt x="7045" y="7045"/>
                  </a:cubicBezTo>
                  <a:cubicBezTo>
                    <a:pt x="11556" y="2534"/>
                    <a:pt x="17674" y="0"/>
                    <a:pt x="24053" y="0"/>
                  </a:cubicBezTo>
                  <a:close/>
                </a:path>
              </a:pathLst>
            </a:custGeom>
            <a:solidFill>
              <a:srgbClr val="FC991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323427" cy="61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55641" lvl="1" indent="-377820" algn="l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000000"/>
                  </a:solidFill>
                  <a:latin typeface="Josefin Sans" panose="020B0604020202020204" charset="0"/>
                </a:rPr>
                <a:t>What are our responsibilities to train local communities to become “their own researchers”, still working in concert as “co-relational researchers”?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44862" y="7850053"/>
            <a:ext cx="16415514" cy="2083814"/>
            <a:chOff x="0" y="0"/>
            <a:chExt cx="4323427" cy="5488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23428" cy="548823"/>
            </a:xfrm>
            <a:custGeom>
              <a:avLst/>
              <a:gdLst/>
              <a:ahLst/>
              <a:cxnLst/>
              <a:rect l="l" t="t" r="r" b="b"/>
              <a:pathLst>
                <a:path w="4323428" h="548823">
                  <a:moveTo>
                    <a:pt x="24053" y="0"/>
                  </a:moveTo>
                  <a:lnTo>
                    <a:pt x="4299375" y="0"/>
                  </a:lnTo>
                  <a:cubicBezTo>
                    <a:pt x="4312659" y="0"/>
                    <a:pt x="4323428" y="10769"/>
                    <a:pt x="4323428" y="24053"/>
                  </a:cubicBezTo>
                  <a:lnTo>
                    <a:pt x="4323428" y="524771"/>
                  </a:lnTo>
                  <a:cubicBezTo>
                    <a:pt x="4323428" y="531150"/>
                    <a:pt x="4320894" y="537268"/>
                    <a:pt x="4316383" y="541779"/>
                  </a:cubicBezTo>
                  <a:cubicBezTo>
                    <a:pt x="4311872" y="546289"/>
                    <a:pt x="4305754" y="548823"/>
                    <a:pt x="4299375" y="548823"/>
                  </a:cubicBezTo>
                  <a:lnTo>
                    <a:pt x="24053" y="548823"/>
                  </a:lnTo>
                  <a:cubicBezTo>
                    <a:pt x="17674" y="548823"/>
                    <a:pt x="11556" y="546289"/>
                    <a:pt x="7045" y="541779"/>
                  </a:cubicBezTo>
                  <a:cubicBezTo>
                    <a:pt x="2534" y="537268"/>
                    <a:pt x="0" y="531150"/>
                    <a:pt x="0" y="524771"/>
                  </a:cubicBezTo>
                  <a:lnTo>
                    <a:pt x="0" y="24053"/>
                  </a:lnTo>
                  <a:cubicBezTo>
                    <a:pt x="0" y="17674"/>
                    <a:pt x="2534" y="11556"/>
                    <a:pt x="7045" y="7045"/>
                  </a:cubicBezTo>
                  <a:cubicBezTo>
                    <a:pt x="11556" y="2534"/>
                    <a:pt x="17674" y="0"/>
                    <a:pt x="24053" y="0"/>
                  </a:cubicBezTo>
                  <a:close/>
                </a:path>
              </a:pathLst>
            </a:custGeom>
            <a:solidFill>
              <a:srgbClr val="FC991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323427" cy="61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755641" lvl="1" indent="-377820" algn="l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000000"/>
                  </a:solidFill>
                  <a:latin typeface="Josefin Sans"/>
                </a:rPr>
                <a:t>To find appropriate and authentic paths to ethical research guidelines/protocols with our communities that appropriately response to questions of ‘control &amp; ownership’ of knowledge [re]generation?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55407" y="-933395"/>
            <a:ext cx="18798813" cy="3086100"/>
            <a:chOff x="0" y="0"/>
            <a:chExt cx="4951128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5400000">
            <a:off x="15841621" y="-35263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3224256" y="167697"/>
            <a:ext cx="11839486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II. INTRODUCTORY QUESTIONS [cont’d].</a:t>
            </a:r>
          </a:p>
        </p:txBody>
      </p:sp>
    </p:spTree>
    <p:extLst>
      <p:ext uri="{BB962C8B-B14F-4D97-AF65-F5344CB8AC3E}">
        <p14:creationId xmlns:p14="http://schemas.microsoft.com/office/powerpoint/2010/main" val="261080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635588" y="-535444"/>
            <a:ext cx="11016823" cy="11016823"/>
          </a:xfrm>
          <a:custGeom>
            <a:avLst/>
            <a:gdLst/>
            <a:ahLst/>
            <a:cxnLst/>
            <a:rect l="l" t="t" r="r" b="b"/>
            <a:pathLst>
              <a:path w="11016823" h="11016823">
                <a:moveTo>
                  <a:pt x="0" y="0"/>
                </a:moveTo>
                <a:lnTo>
                  <a:pt x="11016824" y="0"/>
                </a:lnTo>
                <a:lnTo>
                  <a:pt x="11016824" y="11016823"/>
                </a:lnTo>
                <a:lnTo>
                  <a:pt x="0" y="1101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950" t="-45900" r="-2295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4081" y="1620186"/>
            <a:ext cx="14719839" cy="8472902"/>
            <a:chOff x="0" y="0"/>
            <a:chExt cx="3876830" cy="22315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6830" cy="2231546"/>
            </a:xfrm>
            <a:custGeom>
              <a:avLst/>
              <a:gdLst/>
              <a:ahLst/>
              <a:cxnLst/>
              <a:rect l="l" t="t" r="r" b="b"/>
              <a:pathLst>
                <a:path w="3876830" h="2231546">
                  <a:moveTo>
                    <a:pt x="0" y="0"/>
                  </a:moveTo>
                  <a:lnTo>
                    <a:pt x="3876830" y="0"/>
                  </a:lnTo>
                  <a:lnTo>
                    <a:pt x="3876830" y="2231546"/>
                  </a:lnTo>
                  <a:lnTo>
                    <a:pt x="0" y="2231546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43325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6830" cy="2269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50931" y="1885518"/>
            <a:ext cx="13986139" cy="915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Attrition.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Change.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Careers, career stages.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Colleges (versus universities).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Conferences.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Corporatization.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Corruption.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Counselling.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COVID.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Cultures.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Curriculum.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Disciplines.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Diversity: gender, race/ethnicity, social class, first-in-family, disability, etc.</a:t>
            </a:r>
          </a:p>
          <a:p>
            <a:pPr algn="l">
              <a:lnSpc>
                <a:spcPts val="4560"/>
              </a:lnSpc>
            </a:pPr>
            <a:endParaRPr lang="en-US" sz="3800">
              <a:solidFill>
                <a:srgbClr val="000000"/>
              </a:solidFill>
              <a:latin typeface="Josefin Sans"/>
            </a:endParaRPr>
          </a:p>
          <a:p>
            <a:pPr algn="l">
              <a:lnSpc>
                <a:spcPts val="4560"/>
              </a:lnSpc>
            </a:pPr>
            <a:endParaRPr lang="en-US" sz="380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73138" y="562911"/>
            <a:ext cx="7141724" cy="84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r>
              <a:rPr lang="en-US" sz="5500">
                <a:solidFill>
                  <a:srgbClr val="000000"/>
                </a:solidFill>
                <a:latin typeface="League Spartan"/>
              </a:rPr>
              <a:t>APPENDIX</a:t>
            </a:r>
          </a:p>
        </p:txBody>
      </p:sp>
      <p:sp>
        <p:nvSpPr>
          <p:cNvPr id="8" name="Freeform 8"/>
          <p:cNvSpPr/>
          <p:nvPr/>
        </p:nvSpPr>
        <p:spPr>
          <a:xfrm rot="5400000">
            <a:off x="17294989" y="148521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-993011" y="7684213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635588" y="-535444"/>
            <a:ext cx="11016823" cy="11016823"/>
          </a:xfrm>
          <a:custGeom>
            <a:avLst/>
            <a:gdLst/>
            <a:ahLst/>
            <a:cxnLst/>
            <a:rect l="l" t="t" r="r" b="b"/>
            <a:pathLst>
              <a:path w="11016823" h="11016823">
                <a:moveTo>
                  <a:pt x="0" y="0"/>
                </a:moveTo>
                <a:lnTo>
                  <a:pt x="11016824" y="0"/>
                </a:lnTo>
                <a:lnTo>
                  <a:pt x="11016824" y="11016823"/>
                </a:lnTo>
                <a:lnTo>
                  <a:pt x="0" y="1101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950" t="-45900" r="-2295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4081" y="1620186"/>
            <a:ext cx="14719839" cy="8213382"/>
            <a:chOff x="0" y="0"/>
            <a:chExt cx="3876830" cy="21631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6830" cy="2163195"/>
            </a:xfrm>
            <a:custGeom>
              <a:avLst/>
              <a:gdLst/>
              <a:ahLst/>
              <a:cxnLst/>
              <a:rect l="l" t="t" r="r" b="b"/>
              <a:pathLst>
                <a:path w="3876830" h="2163195">
                  <a:moveTo>
                    <a:pt x="0" y="0"/>
                  </a:moveTo>
                  <a:lnTo>
                    <a:pt x="3876830" y="0"/>
                  </a:lnTo>
                  <a:lnTo>
                    <a:pt x="3876830" y="2163195"/>
                  </a:lnTo>
                  <a:lnTo>
                    <a:pt x="0" y="2163195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43325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6830" cy="2201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15542" y="2002602"/>
            <a:ext cx="14056917" cy="743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Doctorates.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Ethics.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Equity.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Examinations.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Facilities.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Funding, finance (for universities).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Funding (for research).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Governance.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Graduation.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Grants.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History.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Indigenous knowledges.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Internationalization.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73138" y="562911"/>
            <a:ext cx="7141724" cy="84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r>
              <a:rPr lang="en-US" sz="5500">
                <a:solidFill>
                  <a:srgbClr val="000000"/>
                </a:solidFill>
                <a:latin typeface="League Spartan"/>
              </a:rPr>
              <a:t>APPENDIX</a:t>
            </a:r>
          </a:p>
        </p:txBody>
      </p:sp>
      <p:sp>
        <p:nvSpPr>
          <p:cNvPr id="8" name="Freeform 8"/>
          <p:cNvSpPr/>
          <p:nvPr/>
        </p:nvSpPr>
        <p:spPr>
          <a:xfrm rot="5400000">
            <a:off x="17294989" y="148521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-993011" y="7684213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635588" y="-535444"/>
            <a:ext cx="11016823" cy="11016823"/>
          </a:xfrm>
          <a:custGeom>
            <a:avLst/>
            <a:gdLst/>
            <a:ahLst/>
            <a:cxnLst/>
            <a:rect l="l" t="t" r="r" b="b"/>
            <a:pathLst>
              <a:path w="11016823" h="11016823">
                <a:moveTo>
                  <a:pt x="0" y="0"/>
                </a:moveTo>
                <a:lnTo>
                  <a:pt x="11016824" y="0"/>
                </a:lnTo>
                <a:lnTo>
                  <a:pt x="11016824" y="11016823"/>
                </a:lnTo>
                <a:lnTo>
                  <a:pt x="0" y="1101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950" t="-45900" r="-2295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4081" y="1620186"/>
            <a:ext cx="14719839" cy="8213382"/>
            <a:chOff x="0" y="0"/>
            <a:chExt cx="3876830" cy="21631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6830" cy="2163195"/>
            </a:xfrm>
            <a:custGeom>
              <a:avLst/>
              <a:gdLst/>
              <a:ahLst/>
              <a:cxnLst/>
              <a:rect l="l" t="t" r="r" b="b"/>
              <a:pathLst>
                <a:path w="3876830" h="2163195">
                  <a:moveTo>
                    <a:pt x="0" y="0"/>
                  </a:moveTo>
                  <a:lnTo>
                    <a:pt x="3876830" y="0"/>
                  </a:lnTo>
                  <a:lnTo>
                    <a:pt x="3876830" y="2163195"/>
                  </a:lnTo>
                  <a:lnTo>
                    <a:pt x="0" y="2163195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43325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6830" cy="2201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91949" y="2002602"/>
            <a:ext cx="14104102" cy="743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Knowledge.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Knowledge Mobilization (Impact).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Leadership.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Learning.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Performativity.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Management.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Managerialism.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Mergers.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Neoliberalism.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Organizations.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Policy.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Private institutions.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Professions, professional degrees and doctorates.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73138" y="562911"/>
            <a:ext cx="7141724" cy="84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r>
              <a:rPr lang="en-US" sz="5500">
                <a:solidFill>
                  <a:srgbClr val="000000"/>
                </a:solidFill>
                <a:latin typeface="League Spartan"/>
              </a:rPr>
              <a:t>APPENDIX</a:t>
            </a:r>
          </a:p>
        </p:txBody>
      </p:sp>
      <p:sp>
        <p:nvSpPr>
          <p:cNvPr id="8" name="Freeform 8"/>
          <p:cNvSpPr/>
          <p:nvPr/>
        </p:nvSpPr>
        <p:spPr>
          <a:xfrm rot="5400000">
            <a:off x="17294989" y="148521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-993011" y="7684213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635588" y="-535444"/>
            <a:ext cx="11016823" cy="11016823"/>
          </a:xfrm>
          <a:custGeom>
            <a:avLst/>
            <a:gdLst/>
            <a:ahLst/>
            <a:cxnLst/>
            <a:rect l="l" t="t" r="r" b="b"/>
            <a:pathLst>
              <a:path w="11016823" h="11016823">
                <a:moveTo>
                  <a:pt x="0" y="0"/>
                </a:moveTo>
                <a:lnTo>
                  <a:pt x="11016824" y="0"/>
                </a:lnTo>
                <a:lnTo>
                  <a:pt x="11016824" y="11016823"/>
                </a:lnTo>
                <a:lnTo>
                  <a:pt x="0" y="1101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950" t="-45900" r="-2295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4081" y="1620186"/>
            <a:ext cx="14719839" cy="8213382"/>
            <a:chOff x="0" y="0"/>
            <a:chExt cx="3876830" cy="21631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6830" cy="2163195"/>
            </a:xfrm>
            <a:custGeom>
              <a:avLst/>
              <a:gdLst/>
              <a:ahLst/>
              <a:cxnLst/>
              <a:rect l="l" t="t" r="r" b="b"/>
              <a:pathLst>
                <a:path w="3876830" h="2163195">
                  <a:moveTo>
                    <a:pt x="0" y="0"/>
                  </a:moveTo>
                  <a:lnTo>
                    <a:pt x="3876830" y="0"/>
                  </a:lnTo>
                  <a:lnTo>
                    <a:pt x="3876830" y="2163195"/>
                  </a:lnTo>
                  <a:lnTo>
                    <a:pt x="0" y="2163195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43325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6830" cy="2201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15542" y="2276475"/>
            <a:ext cx="14056917" cy="572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Publishing.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Psychology.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Quality Assurance.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Rankings.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Research.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Service (to institution, community).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Structures.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Students.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Student affairs/success offices/staff.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Student activism, protests.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73138" y="562911"/>
            <a:ext cx="7141724" cy="84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r>
              <a:rPr lang="en-US" sz="5500">
                <a:solidFill>
                  <a:srgbClr val="000000"/>
                </a:solidFill>
                <a:latin typeface="League Spartan"/>
              </a:rPr>
              <a:t>APPENDIX</a:t>
            </a:r>
          </a:p>
        </p:txBody>
      </p:sp>
      <p:sp>
        <p:nvSpPr>
          <p:cNvPr id="8" name="Freeform 8"/>
          <p:cNvSpPr/>
          <p:nvPr/>
        </p:nvSpPr>
        <p:spPr>
          <a:xfrm rot="5400000">
            <a:off x="17294989" y="148521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-993011" y="7684213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635588" y="-535444"/>
            <a:ext cx="11016823" cy="11016823"/>
          </a:xfrm>
          <a:custGeom>
            <a:avLst/>
            <a:gdLst/>
            <a:ahLst/>
            <a:cxnLst/>
            <a:rect l="l" t="t" r="r" b="b"/>
            <a:pathLst>
              <a:path w="11016823" h="11016823">
                <a:moveTo>
                  <a:pt x="0" y="0"/>
                </a:moveTo>
                <a:lnTo>
                  <a:pt x="11016824" y="0"/>
                </a:lnTo>
                <a:lnTo>
                  <a:pt x="11016824" y="11016823"/>
                </a:lnTo>
                <a:lnTo>
                  <a:pt x="0" y="11016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950" t="-45900" r="-2295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4081" y="1620186"/>
            <a:ext cx="14719839" cy="8213382"/>
            <a:chOff x="0" y="0"/>
            <a:chExt cx="3876830" cy="21631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6830" cy="2163195"/>
            </a:xfrm>
            <a:custGeom>
              <a:avLst/>
              <a:gdLst/>
              <a:ahLst/>
              <a:cxnLst/>
              <a:rect l="l" t="t" r="r" b="b"/>
              <a:pathLst>
                <a:path w="3876830" h="2163195">
                  <a:moveTo>
                    <a:pt x="0" y="0"/>
                  </a:moveTo>
                  <a:lnTo>
                    <a:pt x="3876830" y="0"/>
                  </a:lnTo>
                  <a:lnTo>
                    <a:pt x="3876830" y="2163195"/>
                  </a:lnTo>
                  <a:lnTo>
                    <a:pt x="0" y="2163195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43325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6830" cy="2201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15542" y="2963193"/>
            <a:ext cx="14056917" cy="401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Teaching (pedagogy, classrooms).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Technology.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Tenure and promotion.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Tuition.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Universities.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Vocational education.</a:t>
            </a:r>
          </a:p>
          <a:p>
            <a:pPr marL="820421" lvl="1" indent="-410210" algn="l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Josefin Sans"/>
              </a:rPr>
              <a:t>Work/life boundaries (for staff, students, etc.).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73138" y="562911"/>
            <a:ext cx="7141724" cy="84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5"/>
              </a:lnSpc>
            </a:pPr>
            <a:r>
              <a:rPr lang="en-US" sz="5500">
                <a:solidFill>
                  <a:srgbClr val="000000"/>
                </a:solidFill>
                <a:latin typeface="League Spartan"/>
              </a:rPr>
              <a:t>APPENDIX</a:t>
            </a:r>
          </a:p>
        </p:txBody>
      </p:sp>
      <p:sp>
        <p:nvSpPr>
          <p:cNvPr id="8" name="Freeform 8"/>
          <p:cNvSpPr/>
          <p:nvPr/>
        </p:nvSpPr>
        <p:spPr>
          <a:xfrm rot="5400000">
            <a:off x="17294989" y="148521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-993011" y="7684213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89"/>
                </a:lnTo>
                <a:lnTo>
                  <a:pt x="0" y="2312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14065775" y="6238591"/>
            <a:ext cx="5804607" cy="5804607"/>
          </a:xfrm>
          <a:custGeom>
            <a:avLst/>
            <a:gdLst/>
            <a:ahLst/>
            <a:cxnLst/>
            <a:rect l="l" t="t" r="r" b="b"/>
            <a:pathLst>
              <a:path w="5804607" h="5804607">
                <a:moveTo>
                  <a:pt x="0" y="0"/>
                </a:moveTo>
                <a:lnTo>
                  <a:pt x="5804607" y="0"/>
                </a:lnTo>
                <a:lnTo>
                  <a:pt x="5804607" y="5804607"/>
                </a:lnTo>
                <a:lnTo>
                  <a:pt x="0" y="5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038752" y="-2185106"/>
            <a:ext cx="5804607" cy="5804607"/>
          </a:xfrm>
          <a:custGeom>
            <a:avLst/>
            <a:gdLst/>
            <a:ahLst/>
            <a:cxnLst/>
            <a:rect l="l" t="t" r="r" b="b"/>
            <a:pathLst>
              <a:path w="5804607" h="5804607">
                <a:moveTo>
                  <a:pt x="0" y="0"/>
                </a:moveTo>
                <a:lnTo>
                  <a:pt x="5804607" y="0"/>
                </a:lnTo>
                <a:lnTo>
                  <a:pt x="5804607" y="5804607"/>
                </a:lnTo>
                <a:lnTo>
                  <a:pt x="0" y="5804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143526" y="7597308"/>
            <a:ext cx="8233265" cy="8233265"/>
          </a:xfrm>
          <a:custGeom>
            <a:avLst/>
            <a:gdLst/>
            <a:ahLst/>
            <a:cxnLst/>
            <a:rect l="l" t="t" r="r" b="b"/>
            <a:pathLst>
              <a:path w="8233265" h="8233265">
                <a:moveTo>
                  <a:pt x="0" y="0"/>
                </a:moveTo>
                <a:lnTo>
                  <a:pt x="8233265" y="0"/>
                </a:lnTo>
                <a:lnTo>
                  <a:pt x="8233265" y="8233265"/>
                </a:lnTo>
                <a:lnTo>
                  <a:pt x="0" y="8233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218125" y="447657"/>
            <a:ext cx="1499906" cy="1746616"/>
          </a:xfrm>
          <a:custGeom>
            <a:avLst/>
            <a:gdLst/>
            <a:ahLst/>
            <a:cxnLst/>
            <a:rect l="l" t="t" r="r" b="b"/>
            <a:pathLst>
              <a:path w="1499906" h="1746616">
                <a:moveTo>
                  <a:pt x="0" y="0"/>
                </a:moveTo>
                <a:lnTo>
                  <a:pt x="1499906" y="0"/>
                </a:lnTo>
                <a:lnTo>
                  <a:pt x="1499906" y="1746616"/>
                </a:lnTo>
                <a:lnTo>
                  <a:pt x="0" y="1746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12323" y="4230736"/>
            <a:ext cx="17263354" cy="130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8390">
                <a:solidFill>
                  <a:srgbClr val="000000"/>
                </a:solidFill>
                <a:latin typeface="League Spartan"/>
              </a:rPr>
              <a:t>THANK YOU/ASANTE SANA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52394" y="8724900"/>
            <a:ext cx="4983212" cy="54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4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latin typeface="Josefin Sans"/>
              </a:rPr>
              <a:t>george.dei@utoronto.ca</a:t>
            </a:r>
            <a:endParaRPr lang="en-US" sz="3499" dirty="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897880" y="6976636"/>
            <a:ext cx="6492240" cy="0"/>
          </a:xfrm>
          <a:prstGeom prst="line">
            <a:avLst/>
          </a:prstGeom>
          <a:ln w="28575" cap="rnd">
            <a:solidFill>
              <a:srgbClr val="43325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4596" flipH="1">
            <a:off x="-4539499" y="-821003"/>
            <a:ext cx="12484703" cy="12484703"/>
          </a:xfrm>
          <a:custGeom>
            <a:avLst/>
            <a:gdLst/>
            <a:ahLst/>
            <a:cxnLst/>
            <a:rect l="l" t="t" r="r" b="b"/>
            <a:pathLst>
              <a:path w="12484703" h="12484703">
                <a:moveTo>
                  <a:pt x="12484702" y="0"/>
                </a:moveTo>
                <a:lnTo>
                  <a:pt x="0" y="0"/>
                </a:lnTo>
                <a:lnTo>
                  <a:pt x="0" y="12484702"/>
                </a:lnTo>
                <a:lnTo>
                  <a:pt x="12484702" y="12484702"/>
                </a:lnTo>
                <a:lnTo>
                  <a:pt x="124847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5461730" y="285572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22" y="9772356"/>
            <a:ext cx="9432810" cy="1428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-1752600" y="3086100"/>
            <a:ext cx="8915424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11"/>
              </a:lnSpc>
            </a:pPr>
            <a:r>
              <a:rPr lang="en-US" sz="5700" dirty="0">
                <a:solidFill>
                  <a:srgbClr val="FFFFFF"/>
                </a:solidFill>
                <a:latin typeface="League Spartan"/>
              </a:rPr>
              <a:t>III. ‘POSTCOLONIAL’ EDUCATIONAL CHALLENGES THAT IMPLICATE UNIVERSITY RESEARCH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90718" y="3467100"/>
            <a:ext cx="8468582" cy="333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78555" lvl="1" indent="-589277" algn="l">
              <a:lnSpc>
                <a:spcPts val="6550"/>
              </a:lnSpc>
              <a:buFont typeface="Arial"/>
              <a:buChar char="•"/>
            </a:pPr>
            <a:r>
              <a:rPr lang="en-US" sz="5458">
                <a:solidFill>
                  <a:srgbClr val="000000"/>
                </a:solidFill>
                <a:latin typeface="Josefin Sans"/>
              </a:rPr>
              <a:t>The Link of ‘Education with Development’ is often assumed but not theorized.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7225" y="3637853"/>
            <a:ext cx="16052112" cy="543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What type of education?; what is the model of development?; and what/where is the place of cultural resource knowledge of local peoples in African-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centred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 development?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Are there counter/Alters to neo-liberalism and its educational agenda in need of critical exploration through African-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centred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 research? 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17422634" y="498016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5045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III. ‘POSTCOLONIAL’ EDUCATIONAL CHALLENGES [cont’d]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495568" y="-796665"/>
            <a:ext cx="3694418" cy="3928924"/>
            <a:chOff x="0" y="0"/>
            <a:chExt cx="4925891" cy="5238566"/>
          </a:xfrm>
        </p:grpSpPr>
        <p:sp>
          <p:nvSpPr>
            <p:cNvPr id="9" name="Freeform 9"/>
            <p:cNvSpPr/>
            <p:nvPr/>
          </p:nvSpPr>
          <p:spPr>
            <a:xfrm rot="6647080">
              <a:off x="723515" y="531822"/>
              <a:ext cx="3670554" cy="3670554"/>
            </a:xfrm>
            <a:custGeom>
              <a:avLst/>
              <a:gdLst/>
              <a:ahLst/>
              <a:cxnLst/>
              <a:rect l="l" t="t" r="r" b="b"/>
              <a:pathLst>
                <a:path w="3670554" h="3670554">
                  <a:moveTo>
                    <a:pt x="0" y="0"/>
                  </a:moveTo>
                  <a:lnTo>
                    <a:pt x="3670554" y="0"/>
                  </a:lnTo>
                  <a:lnTo>
                    <a:pt x="3670554" y="3670554"/>
                  </a:lnTo>
                  <a:lnTo>
                    <a:pt x="0" y="3670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7100" y="3229056"/>
              <a:ext cx="3459273" cy="1997212"/>
            </a:xfrm>
            <a:prstGeom prst="line">
              <a:avLst/>
            </a:prstGeom>
            <a:ln w="28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8719" y="4097811"/>
            <a:ext cx="16052112" cy="543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Making university research, teaching &amp; learning as “knowledge [re]generation” of utmost relevance to our communities?</a:t>
            </a:r>
          </a:p>
          <a:p>
            <a:pPr algn="l">
              <a:lnSpc>
                <a:spcPts val="5280"/>
              </a:lnSpc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How do we go beyond the traditional role of the African university? – knowledge production ; repositories of knowledge; incubators; providing human power needs, etc. – to asking NEW AND DIFFERENT QUESTIONS?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17422634" y="498016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5045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III. ‘POSTCOLONIAL’ EDUCATIONAL CHALLENGES [cont’d]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495568" y="-796665"/>
            <a:ext cx="3694418" cy="3928924"/>
            <a:chOff x="0" y="0"/>
            <a:chExt cx="4925891" cy="5238566"/>
          </a:xfrm>
        </p:grpSpPr>
        <p:sp>
          <p:nvSpPr>
            <p:cNvPr id="9" name="Freeform 9"/>
            <p:cNvSpPr/>
            <p:nvPr/>
          </p:nvSpPr>
          <p:spPr>
            <a:xfrm rot="6647080">
              <a:off x="723515" y="531822"/>
              <a:ext cx="3670554" cy="3670554"/>
            </a:xfrm>
            <a:custGeom>
              <a:avLst/>
              <a:gdLst/>
              <a:ahLst/>
              <a:cxnLst/>
              <a:rect l="l" t="t" r="r" b="b"/>
              <a:pathLst>
                <a:path w="3670554" h="3670554">
                  <a:moveTo>
                    <a:pt x="0" y="0"/>
                  </a:moveTo>
                  <a:lnTo>
                    <a:pt x="3670554" y="0"/>
                  </a:lnTo>
                  <a:lnTo>
                    <a:pt x="3670554" y="3670554"/>
                  </a:lnTo>
                  <a:lnTo>
                    <a:pt x="0" y="3670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7100" y="3229056"/>
              <a:ext cx="3459273" cy="1997212"/>
            </a:xfrm>
            <a:prstGeom prst="line">
              <a:avLst/>
            </a:prstGeom>
            <a:ln w="28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041" y="3280743"/>
            <a:ext cx="16052112" cy="543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l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To begin to “pioneer new analytical systems” for understanding our communities, “steeped in our own home-grown cultural perspectives” [</a:t>
            </a:r>
            <a:r>
              <a:rPr lang="en-US" sz="4400" dirty="0" err="1">
                <a:solidFill>
                  <a:srgbClr val="000000"/>
                </a:solidFill>
                <a:latin typeface="Josefin Sans"/>
              </a:rPr>
              <a:t>Yankah</a:t>
            </a:r>
            <a:r>
              <a:rPr lang="en-US" sz="4400" dirty="0">
                <a:solidFill>
                  <a:srgbClr val="000000"/>
                </a:solidFill>
                <a:latin typeface="Josefin Sans"/>
              </a:rPr>
              <a:t>, 2004; p. 25].</a:t>
            </a:r>
          </a:p>
          <a:p>
            <a:pPr marL="949961" lvl="1" indent="-474980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  <a:p>
            <a:pPr marL="949961" lvl="1" indent="-474980">
              <a:lnSpc>
                <a:spcPts val="5280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Josefin Sans"/>
              </a:rPr>
              <a:t>Increased competition and corporate ‘marketization of education’ [Kenway], including the mushrooming of private schools - [some] with questionable accreditation standards.</a:t>
            </a:r>
          </a:p>
          <a:p>
            <a:pPr marL="949961" lvl="1" indent="-474980">
              <a:lnSpc>
                <a:spcPts val="5280"/>
              </a:lnSpc>
              <a:buFont typeface="Arial"/>
              <a:buChar char="•"/>
            </a:pP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407" y="-514350"/>
            <a:ext cx="18798813" cy="3086100"/>
            <a:chOff x="0" y="0"/>
            <a:chExt cx="495112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1128" cy="812800"/>
            </a:xfrm>
            <a:custGeom>
              <a:avLst/>
              <a:gdLst/>
              <a:ahLst/>
              <a:cxnLst/>
              <a:rect l="l" t="t" r="r" b="b"/>
              <a:pathLst>
                <a:path w="4951128" h="812800">
                  <a:moveTo>
                    <a:pt x="0" y="0"/>
                  </a:moveTo>
                  <a:lnTo>
                    <a:pt x="4951128" y="0"/>
                  </a:lnTo>
                  <a:lnTo>
                    <a:pt x="495112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332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112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05045" y="492497"/>
            <a:ext cx="161332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9"/>
              </a:lnSpc>
            </a:pPr>
            <a:r>
              <a:rPr lang="en-US" sz="5300" dirty="0">
                <a:solidFill>
                  <a:srgbClr val="FFFFFF"/>
                </a:solidFill>
                <a:latin typeface="League Spartan"/>
              </a:rPr>
              <a:t>III. ‘POSTCOLONIAL’ EDUCATIONAL CHALLENGES [cont’d]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495568" y="-796665"/>
            <a:ext cx="3694418" cy="3928924"/>
            <a:chOff x="0" y="0"/>
            <a:chExt cx="4925891" cy="5238566"/>
          </a:xfrm>
        </p:grpSpPr>
        <p:sp>
          <p:nvSpPr>
            <p:cNvPr id="8" name="Freeform 8"/>
            <p:cNvSpPr/>
            <p:nvPr/>
          </p:nvSpPr>
          <p:spPr>
            <a:xfrm rot="6647080">
              <a:off x="723515" y="531822"/>
              <a:ext cx="3670554" cy="3670554"/>
            </a:xfrm>
            <a:custGeom>
              <a:avLst/>
              <a:gdLst/>
              <a:ahLst/>
              <a:cxnLst/>
              <a:rect l="l" t="t" r="r" b="b"/>
              <a:pathLst>
                <a:path w="3670554" h="3670554">
                  <a:moveTo>
                    <a:pt x="0" y="0"/>
                  </a:moveTo>
                  <a:lnTo>
                    <a:pt x="3670554" y="0"/>
                  </a:lnTo>
                  <a:lnTo>
                    <a:pt x="3670554" y="3670554"/>
                  </a:lnTo>
                  <a:lnTo>
                    <a:pt x="0" y="3670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7100" y="3229056"/>
              <a:ext cx="3459273" cy="1997212"/>
            </a:xfrm>
            <a:prstGeom prst="line">
              <a:avLst/>
            </a:prstGeom>
            <a:ln w="28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5400000">
            <a:off x="17422634" y="4980166"/>
            <a:ext cx="1986022" cy="2312689"/>
          </a:xfrm>
          <a:custGeom>
            <a:avLst/>
            <a:gdLst/>
            <a:ahLst/>
            <a:cxnLst/>
            <a:rect l="l" t="t" r="r" b="b"/>
            <a:pathLst>
              <a:path w="1986022" h="2312689">
                <a:moveTo>
                  <a:pt x="0" y="0"/>
                </a:moveTo>
                <a:lnTo>
                  <a:pt x="1986022" y="0"/>
                </a:lnTo>
                <a:lnTo>
                  <a:pt x="1986022" y="2312690"/>
                </a:lnTo>
                <a:lnTo>
                  <a:pt x="0" y="23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2910</Words>
  <Application>Microsoft Office PowerPoint</Application>
  <PresentationFormat>Custom</PresentationFormat>
  <Paragraphs>310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Josefin Sans Bold</vt:lpstr>
      <vt:lpstr>Arial</vt:lpstr>
      <vt:lpstr>Josefin Sans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make the University of Education, Winneba (UEW) a research-intensive university</dc:title>
  <dc:creator>George Dei</dc:creator>
  <cp:lastModifiedBy>George Dei</cp:lastModifiedBy>
  <cp:revision>32</cp:revision>
  <dcterms:created xsi:type="dcterms:W3CDTF">2006-08-16T00:00:00Z</dcterms:created>
  <dcterms:modified xsi:type="dcterms:W3CDTF">2024-08-06T09:52:05Z</dcterms:modified>
  <dc:identifier>DAGHRf-JlSc</dc:identifier>
</cp:coreProperties>
</file>